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6" r:id="rId4"/>
    <p:sldId id="282" r:id="rId5"/>
    <p:sldId id="281" r:id="rId6"/>
    <p:sldId id="258" r:id="rId7"/>
    <p:sldId id="279" r:id="rId8"/>
    <p:sldId id="277" r:id="rId9"/>
    <p:sldId id="276" r:id="rId10"/>
    <p:sldId id="274" r:id="rId11"/>
    <p:sldId id="275" r:id="rId12"/>
    <p:sldId id="259" r:id="rId13"/>
    <p:sldId id="260" r:id="rId14"/>
    <p:sldId id="257" r:id="rId15"/>
    <p:sldId id="262" r:id="rId16"/>
    <p:sldId id="261" r:id="rId17"/>
    <p:sldId id="263" r:id="rId18"/>
    <p:sldId id="264" r:id="rId19"/>
    <p:sldId id="265" r:id="rId20"/>
    <p:sldId id="266" r:id="rId21"/>
    <p:sldId id="267" r:id="rId22"/>
    <p:sldId id="268" r:id="rId23"/>
    <p:sldId id="271" r:id="rId24"/>
    <p:sldId id="283" r:id="rId25"/>
    <p:sldId id="284" r:id="rId26"/>
    <p:sldId id="285" r:id="rId27"/>
    <p:sldId id="27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81" autoAdjust="0"/>
  </p:normalViewPr>
  <p:slideViewPr>
    <p:cSldViewPr>
      <p:cViewPr>
        <p:scale>
          <a:sx n="90" d="100"/>
          <a:sy n="90" d="100"/>
        </p:scale>
        <p:origin x="-165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CE7E1-7DCC-4D0E-B8FA-B213F34ECA97}" type="slidenum">
              <a:rPr lang="en-US"/>
              <a:pPr>
                <a:defRPr/>
              </a:pPr>
              <a:t>‹#›</a:t>
            </a:fld>
            <a:endParaRPr lang="en-US"/>
          </a:p>
        </p:txBody>
      </p:sp>
    </p:spTree>
    <p:extLst>
      <p:ext uri="{BB962C8B-B14F-4D97-AF65-F5344CB8AC3E}">
        <p14:creationId xmlns:p14="http://schemas.microsoft.com/office/powerpoint/2010/main" val="202046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3B984-CB5C-45BA-9B5A-490F61C3E129}" type="slidenum">
              <a:rPr lang="en-US"/>
              <a:pPr>
                <a:defRPr/>
              </a:pPr>
              <a:t>‹#›</a:t>
            </a:fld>
            <a:endParaRPr lang="en-US"/>
          </a:p>
        </p:txBody>
      </p:sp>
    </p:spTree>
    <p:extLst>
      <p:ext uri="{BB962C8B-B14F-4D97-AF65-F5344CB8AC3E}">
        <p14:creationId xmlns:p14="http://schemas.microsoft.com/office/powerpoint/2010/main" val="400168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6D14-655D-408C-9194-22D88E394C80}" type="slidenum">
              <a:rPr lang="en-US"/>
              <a:pPr>
                <a:defRPr/>
              </a:pPr>
              <a:t>‹#›</a:t>
            </a:fld>
            <a:endParaRPr lang="en-US"/>
          </a:p>
        </p:txBody>
      </p:sp>
    </p:spTree>
    <p:extLst>
      <p:ext uri="{BB962C8B-B14F-4D97-AF65-F5344CB8AC3E}">
        <p14:creationId xmlns:p14="http://schemas.microsoft.com/office/powerpoint/2010/main" val="256495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8E0A0-00B9-47E1-920F-B5DA2EC12B9F}" type="slidenum">
              <a:rPr lang="en-US"/>
              <a:pPr>
                <a:defRPr/>
              </a:pPr>
              <a:t>‹#›</a:t>
            </a:fld>
            <a:endParaRPr lang="en-US"/>
          </a:p>
        </p:txBody>
      </p:sp>
    </p:spTree>
    <p:extLst>
      <p:ext uri="{BB962C8B-B14F-4D97-AF65-F5344CB8AC3E}">
        <p14:creationId xmlns:p14="http://schemas.microsoft.com/office/powerpoint/2010/main" val="62947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D1EB3-A235-411C-9EF5-3F0B93087098}" type="slidenum">
              <a:rPr lang="en-US"/>
              <a:pPr>
                <a:defRPr/>
              </a:pPr>
              <a:t>‹#›</a:t>
            </a:fld>
            <a:endParaRPr lang="en-US"/>
          </a:p>
        </p:txBody>
      </p:sp>
    </p:spTree>
    <p:extLst>
      <p:ext uri="{BB962C8B-B14F-4D97-AF65-F5344CB8AC3E}">
        <p14:creationId xmlns:p14="http://schemas.microsoft.com/office/powerpoint/2010/main" val="256182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01BEBA-8C6F-4655-8F0F-4A684A52B3C5}" type="slidenum">
              <a:rPr lang="en-US"/>
              <a:pPr>
                <a:defRPr/>
              </a:pPr>
              <a:t>‹#›</a:t>
            </a:fld>
            <a:endParaRPr lang="en-US"/>
          </a:p>
        </p:txBody>
      </p:sp>
    </p:spTree>
    <p:extLst>
      <p:ext uri="{BB962C8B-B14F-4D97-AF65-F5344CB8AC3E}">
        <p14:creationId xmlns:p14="http://schemas.microsoft.com/office/powerpoint/2010/main" val="166499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82F2A6-6C75-4B3C-A58C-51B7A35D8F8D}" type="slidenum">
              <a:rPr lang="en-US"/>
              <a:pPr>
                <a:defRPr/>
              </a:pPr>
              <a:t>‹#›</a:t>
            </a:fld>
            <a:endParaRPr lang="en-US"/>
          </a:p>
        </p:txBody>
      </p:sp>
    </p:spTree>
    <p:extLst>
      <p:ext uri="{BB962C8B-B14F-4D97-AF65-F5344CB8AC3E}">
        <p14:creationId xmlns:p14="http://schemas.microsoft.com/office/powerpoint/2010/main" val="21549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356E6F-79BC-48C9-A865-7BE61C0DF492}" type="slidenum">
              <a:rPr lang="en-US"/>
              <a:pPr>
                <a:defRPr/>
              </a:pPr>
              <a:t>‹#›</a:t>
            </a:fld>
            <a:endParaRPr lang="en-US"/>
          </a:p>
        </p:txBody>
      </p:sp>
    </p:spTree>
    <p:extLst>
      <p:ext uri="{BB962C8B-B14F-4D97-AF65-F5344CB8AC3E}">
        <p14:creationId xmlns:p14="http://schemas.microsoft.com/office/powerpoint/2010/main" val="181832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5575DF-C057-4A27-AAE6-56C5A060C5F0}" type="slidenum">
              <a:rPr lang="en-US"/>
              <a:pPr>
                <a:defRPr/>
              </a:pPr>
              <a:t>‹#›</a:t>
            </a:fld>
            <a:endParaRPr lang="en-US"/>
          </a:p>
        </p:txBody>
      </p:sp>
    </p:spTree>
    <p:extLst>
      <p:ext uri="{BB962C8B-B14F-4D97-AF65-F5344CB8AC3E}">
        <p14:creationId xmlns:p14="http://schemas.microsoft.com/office/powerpoint/2010/main" val="342183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993F7-F55D-4F6B-9DA1-386572F45C62}" type="slidenum">
              <a:rPr lang="en-US"/>
              <a:pPr>
                <a:defRPr/>
              </a:pPr>
              <a:t>‹#›</a:t>
            </a:fld>
            <a:endParaRPr lang="en-US"/>
          </a:p>
        </p:txBody>
      </p:sp>
    </p:spTree>
    <p:extLst>
      <p:ext uri="{BB962C8B-B14F-4D97-AF65-F5344CB8AC3E}">
        <p14:creationId xmlns:p14="http://schemas.microsoft.com/office/powerpoint/2010/main" val="219223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4586B1-C53C-434B-88B1-63FED29490B0}" type="slidenum">
              <a:rPr lang="en-US"/>
              <a:pPr>
                <a:defRPr/>
              </a:pPr>
              <a:t>‹#›</a:t>
            </a:fld>
            <a:endParaRPr lang="en-US"/>
          </a:p>
        </p:txBody>
      </p:sp>
    </p:spTree>
    <p:extLst>
      <p:ext uri="{BB962C8B-B14F-4D97-AF65-F5344CB8AC3E}">
        <p14:creationId xmlns:p14="http://schemas.microsoft.com/office/powerpoint/2010/main" val="265735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F57903-715F-4DBA-B7DD-71BF5E94C7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olarcycle24.com/" TargetMode="External"/><Relationship Id="rId7" Type="http://schemas.openxmlformats.org/officeDocument/2006/relationships/hyperlink" Target="http://pskreporter.info/pskmap.html" TargetMode="External"/><Relationship Id="rId2" Type="http://schemas.openxmlformats.org/officeDocument/2006/relationships/hyperlink" Target="http://www.spaceweather.com/" TargetMode="External"/><Relationship Id="rId1" Type="http://schemas.openxmlformats.org/officeDocument/2006/relationships/slideLayout" Target="../slideLayouts/slideLayout2.xml"/><Relationship Id="rId6" Type="http://schemas.openxmlformats.org/officeDocument/2006/relationships/hyperlink" Target="http://ulcar.uml.edu/DIDBase/" TargetMode="External"/><Relationship Id="rId5" Type="http://schemas.openxmlformats.org/officeDocument/2006/relationships/hyperlink" Target="http://www.hamqsl.com/solar.html" TargetMode="External"/><Relationship Id="rId4" Type="http://schemas.openxmlformats.org/officeDocument/2006/relationships/hyperlink" Target="http://www.solarmonitor.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762000"/>
          </a:xfrm>
        </p:spPr>
        <p:txBody>
          <a:bodyPr/>
          <a:lstStyle/>
          <a:p>
            <a:pPr eaLnBrk="1" hangingPunct="1"/>
            <a:r>
              <a:rPr lang="en-US" dirty="0" smtClean="0">
                <a:latin typeface="Segoe Print" pitchFamily="2" charset="0"/>
              </a:rPr>
              <a:t>HF Propagation</a:t>
            </a:r>
          </a:p>
        </p:txBody>
      </p:sp>
      <p:sp>
        <p:nvSpPr>
          <p:cNvPr id="2051" name="Rectangle 3"/>
          <p:cNvSpPr>
            <a:spLocks noGrp="1" noChangeArrowheads="1"/>
          </p:cNvSpPr>
          <p:nvPr>
            <p:ph type="subTitle" idx="1"/>
          </p:nvPr>
        </p:nvSpPr>
        <p:spPr>
          <a:xfrm>
            <a:off x="0" y="5638800"/>
            <a:ext cx="9144000" cy="1066800"/>
          </a:xfrm>
        </p:spPr>
        <p:txBody>
          <a:bodyPr/>
          <a:lstStyle/>
          <a:p>
            <a:pPr eaLnBrk="1" hangingPunct="1">
              <a:lnSpc>
                <a:spcPct val="90000"/>
              </a:lnSpc>
            </a:pPr>
            <a:r>
              <a:rPr lang="en-US" dirty="0" smtClean="0">
                <a:latin typeface="Segoe Print" pitchFamily="2" charset="0"/>
              </a:rPr>
              <a:t>How to snag that DX!</a:t>
            </a:r>
          </a:p>
          <a:p>
            <a:pPr eaLnBrk="1" hangingPunct="1">
              <a:lnSpc>
                <a:spcPct val="90000"/>
              </a:lnSpc>
            </a:pPr>
            <a:r>
              <a:rPr lang="en-US" dirty="0" smtClean="0">
                <a:latin typeface="Segoe Print" pitchFamily="2" charset="0"/>
              </a:rPr>
              <a:t>Michael Smith, N5TGL</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r="1334"/>
          <a:stretch>
            <a:fillRect/>
          </a:stretch>
        </p:blipFill>
        <p:spPr bwMode="auto">
          <a:xfrm>
            <a:off x="1821712" y="1066800"/>
            <a:ext cx="56388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err="1" smtClean="0">
                <a:latin typeface="Segoe Print" pitchFamily="2" charset="0"/>
              </a:rPr>
              <a:t>Ionosonde</a:t>
            </a:r>
            <a:endParaRPr lang="en-US" dirty="0" smtClean="0">
              <a:latin typeface="Segoe Print" pitchFamily="2" charset="0"/>
            </a:endParaRP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667500" cy="5048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latin typeface="Segoe Print" pitchFamily="2" charset="0"/>
              </a:rPr>
              <a:t>Ionosonde</a:t>
            </a:r>
            <a:r>
              <a:rPr lang="en-US" dirty="0" smtClean="0">
                <a:latin typeface="Segoe Print" pitchFamily="2" charset="0"/>
              </a:rPr>
              <a:t> antenna</a:t>
            </a: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133600"/>
            <a:ext cx="18859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563562"/>
          </a:xfrm>
        </p:spPr>
        <p:txBody>
          <a:bodyPr/>
          <a:lstStyle/>
          <a:p>
            <a:pPr eaLnBrk="1" hangingPunct="1"/>
            <a:r>
              <a:rPr lang="en-US" sz="2800" dirty="0" err="1" smtClean="0">
                <a:latin typeface="Segoe Print" pitchFamily="2" charset="0"/>
              </a:rPr>
              <a:t>Ionogram</a:t>
            </a:r>
            <a:endParaRPr lang="en-US" sz="2800" dirty="0" smtClean="0">
              <a:latin typeface="Segoe Print" pitchFamily="2"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904875"/>
            <a:ext cx="714375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6280666"/>
            <a:ext cx="9144000" cy="369332"/>
          </a:xfrm>
          <a:prstGeom prst="rect">
            <a:avLst/>
          </a:prstGeom>
          <a:noFill/>
        </p:spPr>
        <p:txBody>
          <a:bodyPr wrap="square" rtlCol="0">
            <a:spAutoFit/>
          </a:bodyPr>
          <a:lstStyle/>
          <a:p>
            <a:pPr algn="ctr"/>
            <a:r>
              <a:rPr lang="en-US" dirty="0" smtClean="0"/>
              <a:t>3:15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lstStyle/>
          <a:p>
            <a:pPr eaLnBrk="1" hangingPunct="1"/>
            <a:r>
              <a:rPr lang="en-US" sz="2800" dirty="0" smtClean="0">
                <a:latin typeface="Segoe Print" pitchFamily="2" charset="0"/>
              </a:rPr>
              <a:t>What does </a:t>
            </a:r>
            <a:r>
              <a:rPr lang="en-US" sz="2800" dirty="0" err="1" smtClean="0">
                <a:latin typeface="Segoe Print" pitchFamily="2" charset="0"/>
              </a:rPr>
              <a:t>Es</a:t>
            </a:r>
            <a:r>
              <a:rPr lang="en-US" sz="2800" dirty="0" smtClean="0">
                <a:latin typeface="Segoe Print" pitchFamily="2" charset="0"/>
              </a:rPr>
              <a:t> look like?</a:t>
            </a:r>
            <a:endParaRPr lang="en-US" sz="2800" dirty="0" smtClean="0">
              <a:latin typeface="Segoe Print" pitchFamily="2"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22338"/>
            <a:ext cx="821055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1+#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9600"/>
            <a:ext cx="8229600" cy="639763"/>
          </a:xfrm>
        </p:spPr>
        <p:txBody>
          <a:bodyPr/>
          <a:lstStyle/>
          <a:p>
            <a:pPr eaLnBrk="1" hangingPunct="1"/>
            <a:r>
              <a:rPr lang="en-US" sz="2000" dirty="0" smtClean="0">
                <a:latin typeface="Segoe Print" pitchFamily="2" charset="0"/>
              </a:rPr>
              <a:t>Food for thought: X and O Mode Propagation</a:t>
            </a:r>
            <a:br>
              <a:rPr lang="en-US" sz="2000" dirty="0" smtClean="0">
                <a:latin typeface="Segoe Print" pitchFamily="2" charset="0"/>
              </a:rPr>
            </a:br>
            <a:r>
              <a:rPr lang="en-US" sz="1600" dirty="0" smtClean="0">
                <a:latin typeface="Segoe Print" pitchFamily="2" charset="0"/>
              </a:rPr>
              <a:t>from Eric Nichols, KL7AJ</a:t>
            </a:r>
            <a:endParaRPr lang="en-US" sz="4000" dirty="0" smtClean="0">
              <a:latin typeface="Segoe Print" pitchFamily="2" charset="0"/>
            </a:endParaRPr>
          </a:p>
        </p:txBody>
      </p:sp>
      <p:sp>
        <p:nvSpPr>
          <p:cNvPr id="3075" name="Rectangle 3"/>
          <p:cNvSpPr>
            <a:spLocks noGrp="1" noChangeArrowheads="1"/>
          </p:cNvSpPr>
          <p:nvPr>
            <p:ph type="body" idx="1"/>
          </p:nvPr>
        </p:nvSpPr>
        <p:spPr>
          <a:xfrm>
            <a:off x="457200" y="1524000"/>
            <a:ext cx="8077200" cy="5029200"/>
          </a:xfrm>
        </p:spPr>
        <p:txBody>
          <a:bodyPr/>
          <a:lstStyle/>
          <a:p>
            <a:pPr eaLnBrk="1" hangingPunct="1"/>
            <a:r>
              <a:rPr lang="en-US" sz="1400" dirty="0" smtClean="0"/>
              <a:t>For about a century there has been a conspiracy of silence in amateur circles about a couple of things known as X-mode and O-mode propagation. This is really surprising since X-mode and O-mode propagation modes have been known about for at least sixty years, and are fully acknowledged by just about every communications professional. </a:t>
            </a:r>
          </a:p>
          <a:p>
            <a:pPr eaLnBrk="1" hangingPunct="1"/>
            <a:endParaRPr lang="en-US" sz="1400" dirty="0" smtClean="0"/>
          </a:p>
          <a:p>
            <a:pPr eaLnBrk="1" hangingPunct="1"/>
            <a:r>
              <a:rPr lang="en-US" sz="1400" dirty="0" smtClean="0"/>
              <a:t>If you transmit a radio signal through the ionosphere, unless you happen to be at precisely the magnetic equator, your radio signal splits into two signals. One of these signals will be clockwise circular polarized. </a:t>
            </a:r>
          </a:p>
          <a:p>
            <a:pPr eaLnBrk="1" hangingPunct="1"/>
            <a:endParaRPr lang="en-US" sz="1400" dirty="0" smtClean="0"/>
          </a:p>
          <a:p>
            <a:pPr eaLnBrk="1" hangingPunct="1"/>
            <a:r>
              <a:rPr lang="en-US" sz="1400" dirty="0" smtClean="0"/>
              <a:t>This is known as O-mode (for ORDINARY mode, in the northern hemisphere). The other signal will be counterclockwise circular polarized. This is known as the X-mode signal (for </a:t>
            </a:r>
            <a:r>
              <a:rPr lang="en-US" sz="1400" dirty="0" err="1" smtClean="0"/>
              <a:t>eXTRAORDINARY</a:t>
            </a:r>
            <a:r>
              <a:rPr lang="en-US" sz="1400" dirty="0" smtClean="0"/>
              <a:t> mode, in the northern hemisphere. </a:t>
            </a:r>
          </a:p>
          <a:p>
            <a:pPr eaLnBrk="1" hangingPunct="1"/>
            <a:endParaRPr lang="en-US" sz="1400" dirty="0" smtClean="0"/>
          </a:p>
          <a:p>
            <a:pPr eaLnBrk="1" hangingPunct="1"/>
            <a:r>
              <a:rPr lang="en-US" sz="1400" dirty="0" smtClean="0"/>
              <a:t>At any rate, even if your transmitted signal is perfectly linear, such as generated by a simple dipole, by the time the signal gets up to the ionosphere and back down again, you have two signals, one spinning clockwise and one spinning counterclockwise. Now the plasma physics that creates this phenomenon is quite fascinating, but well beyond the scope of this presentation. The thing you need to know is that you will ALWAYS have an X-mode and an O-mode signal when you transmit through the ionosphere. This is so easy to prove with simple circularly polarized antennas that nobody has ever bothered to dispute it. But, true to form, most hams generally just ignore the whole topic and chalk up weird propagation to "black magic." </a:t>
            </a:r>
          </a:p>
          <a:p>
            <a:pPr eaLnBrk="1" hangingPunct="1"/>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639763"/>
          </a:xfrm>
        </p:spPr>
        <p:txBody>
          <a:bodyPr/>
          <a:lstStyle/>
          <a:p>
            <a:pPr eaLnBrk="1" hangingPunct="1"/>
            <a:r>
              <a:rPr lang="en-US" sz="2000" dirty="0" smtClean="0">
                <a:latin typeface="Segoe Print" pitchFamily="2" charset="0"/>
              </a:rPr>
              <a:t>Food for thought: X and O Mode Propagation</a:t>
            </a:r>
            <a:br>
              <a:rPr lang="en-US" sz="2000" dirty="0" smtClean="0">
                <a:latin typeface="Segoe Print" pitchFamily="2" charset="0"/>
              </a:rPr>
            </a:br>
            <a:r>
              <a:rPr lang="en-US" sz="1600" dirty="0" smtClean="0">
                <a:latin typeface="Segoe Print" pitchFamily="2" charset="0"/>
              </a:rPr>
              <a:t>from Eric Nichols, KL7AJ</a:t>
            </a:r>
            <a:endParaRPr lang="en-US" sz="4000" dirty="0" smtClean="0">
              <a:latin typeface="Segoe Print" pitchFamily="2" charset="0"/>
            </a:endParaRPr>
          </a:p>
        </p:txBody>
      </p:sp>
      <p:sp>
        <p:nvSpPr>
          <p:cNvPr id="8195" name="Rectangle 3"/>
          <p:cNvSpPr>
            <a:spLocks noGrp="1" noChangeArrowheads="1"/>
          </p:cNvSpPr>
          <p:nvPr>
            <p:ph type="body" idx="1"/>
          </p:nvPr>
        </p:nvSpPr>
        <p:spPr>
          <a:xfrm>
            <a:off x="457200" y="1371600"/>
            <a:ext cx="8077200" cy="5181600"/>
          </a:xfrm>
        </p:spPr>
        <p:txBody>
          <a:bodyPr/>
          <a:lstStyle/>
          <a:p>
            <a:pPr eaLnBrk="1" hangingPunct="1"/>
            <a:r>
              <a:rPr lang="en-US" sz="1600" dirty="0" smtClean="0"/>
              <a:t>The fact of the matter is that a good deal of the "weirdness" of H.F. radio propagation can be explained by exploring the X and O properties of the signals. Probably 99.9% of all radio amateurs are clueless about this very fundamental property of the ionosphere. You can't blame the hams though, because it's totally absent in the amateur literature as well. </a:t>
            </a:r>
          </a:p>
          <a:p>
            <a:pPr eaLnBrk="1" hangingPunct="1"/>
            <a:endParaRPr lang="en-US" sz="1600" dirty="0" smtClean="0"/>
          </a:p>
          <a:p>
            <a:pPr eaLnBrk="1" hangingPunct="1"/>
            <a:r>
              <a:rPr lang="en-US" sz="1600" dirty="0" smtClean="0"/>
              <a:t>The correct thing to do is to TAKE ADVANTAGE OF THESE DIFFERENT MODES! The X-mode and O-mode signals not only have two different paths in the azimuth, but also have different critical heights. This is the sort of thing that ordinary hams can experiment with and actually make a contribution to the technology and science. </a:t>
            </a:r>
          </a:p>
          <a:p>
            <a:pPr eaLnBrk="1" hangingPunct="1"/>
            <a:endParaRPr lang="en-US" sz="1600" dirty="0" smtClean="0"/>
          </a:p>
          <a:p>
            <a:pPr eaLnBrk="1" hangingPunct="1"/>
            <a:r>
              <a:rPr lang="en-US" sz="1600" dirty="0" smtClean="0"/>
              <a:t>Take a look at a typical </a:t>
            </a:r>
            <a:r>
              <a:rPr lang="en-US" sz="1600" dirty="0" err="1" smtClean="0"/>
              <a:t>ionogram</a:t>
            </a:r>
            <a:r>
              <a:rPr lang="en-US" sz="1600" dirty="0" smtClean="0"/>
              <a:t>. Notice the well defined red and green traces? The red trace is your O-mode signal, and the green trace is your X mode signal. These are real time signals. The only difference is the polarization of the receive antenna. See how the green trace has a higher critical frequency AND critical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2800" dirty="0" smtClean="0">
                <a:latin typeface="Segoe Print" pitchFamily="2" charset="0"/>
              </a:rPr>
              <a:t>X and O Mode</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26"/>
          <a:stretch/>
        </p:blipFill>
        <p:spPr bwMode="auto">
          <a:xfrm>
            <a:off x="533400" y="838200"/>
            <a:ext cx="8153400"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latin typeface="Segoe Print" pitchFamily="2" charset="0"/>
              </a:rPr>
              <a:t>Handy websites</a:t>
            </a:r>
          </a:p>
        </p:txBody>
      </p:sp>
      <p:sp>
        <p:nvSpPr>
          <p:cNvPr id="9219" name="Rectangle 3"/>
          <p:cNvSpPr>
            <a:spLocks noGrp="1" noChangeArrowheads="1"/>
          </p:cNvSpPr>
          <p:nvPr>
            <p:ph type="body" idx="1"/>
          </p:nvPr>
        </p:nvSpPr>
        <p:spPr/>
        <p:txBody>
          <a:bodyPr/>
          <a:lstStyle/>
          <a:p>
            <a:pPr eaLnBrk="1" hangingPunct="1"/>
            <a:r>
              <a:rPr lang="en-US" sz="1600" dirty="0" smtClean="0">
                <a:hlinkClick r:id="rId2"/>
              </a:rPr>
              <a:t>http://www.spaceweather.com/</a:t>
            </a:r>
            <a:r>
              <a:rPr lang="en-US" sz="1600" dirty="0" smtClean="0"/>
              <a:t>  Good for current goings on in space, scope goes beyond just the sun</a:t>
            </a:r>
          </a:p>
          <a:p>
            <a:pPr eaLnBrk="1" hangingPunct="1"/>
            <a:r>
              <a:rPr lang="en-US" sz="1600" dirty="0" smtClean="0">
                <a:hlinkClick r:id="rId3"/>
              </a:rPr>
              <a:t>http://www.solarham.com/</a:t>
            </a:r>
            <a:r>
              <a:rPr lang="en-US" sz="1600" dirty="0" smtClean="0"/>
              <a:t>  Run by a ham up in Canada.  Very good collection of solar related imagery</a:t>
            </a:r>
          </a:p>
          <a:p>
            <a:pPr eaLnBrk="1" hangingPunct="1"/>
            <a:r>
              <a:rPr lang="en-US" sz="1600" dirty="0" smtClean="0">
                <a:hlinkClick r:id="rId4"/>
              </a:rPr>
              <a:t>http://www.solarmonitor.org/</a:t>
            </a:r>
            <a:r>
              <a:rPr lang="en-US" sz="1600" dirty="0" smtClean="0"/>
              <a:t>  Fantastic images here, including those from the newly launched SDO.  Be sure to check the “</a:t>
            </a:r>
            <a:r>
              <a:rPr lang="en-US" sz="1600" dirty="0" err="1" smtClean="0"/>
              <a:t>solarsoft</a:t>
            </a:r>
            <a:r>
              <a:rPr lang="en-US" sz="1600" dirty="0" smtClean="0"/>
              <a:t>” link for some amazing </a:t>
            </a:r>
            <a:r>
              <a:rPr lang="en-US" sz="1600" dirty="0" err="1" smtClean="0"/>
              <a:t>pics</a:t>
            </a:r>
            <a:r>
              <a:rPr lang="en-US" sz="1600" dirty="0" smtClean="0"/>
              <a:t>.</a:t>
            </a:r>
          </a:p>
          <a:p>
            <a:pPr eaLnBrk="1" hangingPunct="1"/>
            <a:r>
              <a:rPr lang="en-US" sz="1600" dirty="0" smtClean="0">
                <a:hlinkClick r:id="rId5"/>
              </a:rPr>
              <a:t>http://www.hamqsl.com/solar.html</a:t>
            </a:r>
            <a:r>
              <a:rPr lang="en-US" sz="1600" dirty="0" smtClean="0"/>
              <a:t>  Another site run by a ham.  Tons of propagation info here.</a:t>
            </a:r>
          </a:p>
          <a:p>
            <a:pPr eaLnBrk="1" hangingPunct="1"/>
            <a:r>
              <a:rPr lang="en-US" sz="1600" dirty="0" smtClean="0">
                <a:hlinkClick r:id="rId6"/>
              </a:rPr>
              <a:t>http://ulcar.uml.edu/DIDBase/</a:t>
            </a:r>
            <a:r>
              <a:rPr lang="en-US" sz="1600" dirty="0" smtClean="0"/>
              <a:t>  </a:t>
            </a:r>
            <a:r>
              <a:rPr lang="en-US" sz="1600" dirty="0" smtClean="0"/>
              <a:t>site </a:t>
            </a:r>
            <a:r>
              <a:rPr lang="en-US" sz="1600" dirty="0" smtClean="0"/>
              <a:t>for all of the </a:t>
            </a:r>
            <a:r>
              <a:rPr lang="en-US" sz="1600" dirty="0" err="1" smtClean="0"/>
              <a:t>ionosondes</a:t>
            </a:r>
            <a:endParaRPr lang="en-US" sz="1600" dirty="0" smtClean="0"/>
          </a:p>
          <a:p>
            <a:pPr eaLnBrk="1" hangingPunct="1"/>
            <a:r>
              <a:rPr lang="en-US" sz="1600" dirty="0" smtClean="0">
                <a:hlinkClick r:id="rId7"/>
              </a:rPr>
              <a:t>http</a:t>
            </a:r>
            <a:r>
              <a:rPr lang="en-US" sz="1600" dirty="0" smtClean="0">
                <a:hlinkClick r:id="rId7"/>
              </a:rPr>
              <a:t>://pskreporter.info/pskmap.html</a:t>
            </a:r>
            <a:r>
              <a:rPr lang="en-US" sz="1600" dirty="0" smtClean="0"/>
              <a:t> </a:t>
            </a:r>
            <a:r>
              <a:rPr lang="en-US" sz="1600" dirty="0" err="1" smtClean="0"/>
              <a:t>Realtime</a:t>
            </a:r>
            <a:r>
              <a:rPr lang="en-US" sz="1600" dirty="0" smtClean="0"/>
              <a:t> captures of digital data on the ham bands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487362"/>
          </a:xfrm>
          <a:noFill/>
        </p:spPr>
        <p:txBody>
          <a:bodyPr/>
          <a:lstStyle/>
          <a:p>
            <a:pPr eaLnBrk="1" hangingPunct="1"/>
            <a:r>
              <a:rPr lang="en-US" sz="2400" dirty="0" smtClean="0">
                <a:latin typeface="Segoe Print" pitchFamily="2" charset="0"/>
              </a:rPr>
              <a:t>Spaceweather.com</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994026" cy="6000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792162"/>
          </a:xfrm>
        </p:spPr>
        <p:txBody>
          <a:bodyPr/>
          <a:lstStyle/>
          <a:p>
            <a:pPr eaLnBrk="1" hangingPunct="1"/>
            <a:r>
              <a:rPr lang="en-US" dirty="0" smtClean="0">
                <a:latin typeface="Segoe Print" pitchFamily="2" charset="0"/>
              </a:rPr>
              <a:t>Solarham.com</a:t>
            </a:r>
            <a:endParaRPr lang="en-US" dirty="0" smtClean="0">
              <a:latin typeface="Segoe Print" pitchFamily="2" charset="0"/>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858000" cy="57269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74638"/>
            <a:ext cx="9144000" cy="792162"/>
          </a:xfrm>
        </p:spPr>
        <p:txBody>
          <a:bodyPr/>
          <a:lstStyle/>
          <a:p>
            <a:pPr eaLnBrk="1" hangingPunct="1"/>
            <a:r>
              <a:rPr lang="en-US" dirty="0" smtClean="0">
                <a:latin typeface="Segoe Print" pitchFamily="2" charset="0"/>
              </a:rPr>
              <a:t>Agenda</a:t>
            </a:r>
          </a:p>
        </p:txBody>
      </p:sp>
      <p:sp>
        <p:nvSpPr>
          <p:cNvPr id="3075" name="Content Placeholder 2"/>
          <p:cNvSpPr>
            <a:spLocks noGrp="1"/>
          </p:cNvSpPr>
          <p:nvPr>
            <p:ph idx="1"/>
          </p:nvPr>
        </p:nvSpPr>
        <p:spPr>
          <a:xfrm>
            <a:off x="457200" y="1219200"/>
            <a:ext cx="8229600" cy="5257800"/>
          </a:xfrm>
        </p:spPr>
        <p:txBody>
          <a:bodyPr/>
          <a:lstStyle/>
          <a:p>
            <a:pPr eaLnBrk="1" hangingPunct="1"/>
            <a:r>
              <a:rPr lang="en-US" sz="2000" dirty="0" smtClean="0">
                <a:latin typeface="Segoe Print" pitchFamily="2" charset="0"/>
              </a:rPr>
              <a:t>Purpose</a:t>
            </a:r>
          </a:p>
          <a:p>
            <a:pPr eaLnBrk="1" hangingPunct="1"/>
            <a:r>
              <a:rPr lang="en-US" sz="2000" dirty="0" smtClean="0">
                <a:latin typeface="Segoe Print" pitchFamily="2" charset="0"/>
              </a:rPr>
              <a:t>Three Magic words</a:t>
            </a:r>
          </a:p>
          <a:p>
            <a:pPr eaLnBrk="1" hangingPunct="1"/>
            <a:r>
              <a:rPr lang="en-US" sz="2000" dirty="0" smtClean="0">
                <a:latin typeface="Segoe Print" pitchFamily="2" charset="0"/>
              </a:rPr>
              <a:t>Understanding </a:t>
            </a:r>
            <a:r>
              <a:rPr lang="en-US" sz="2000" dirty="0" smtClean="0">
                <a:latin typeface="Segoe Print" pitchFamily="2" charset="0"/>
              </a:rPr>
              <a:t>Propagation</a:t>
            </a:r>
          </a:p>
          <a:p>
            <a:pPr lvl="1" eaLnBrk="1" hangingPunct="1"/>
            <a:r>
              <a:rPr lang="en-US" sz="1800" dirty="0" smtClean="0">
                <a:latin typeface="Segoe Print" pitchFamily="2" charset="0"/>
              </a:rPr>
              <a:t>Propagation modes</a:t>
            </a:r>
          </a:p>
          <a:p>
            <a:pPr lvl="1" eaLnBrk="1" hangingPunct="1"/>
            <a:r>
              <a:rPr lang="en-US" sz="1800" dirty="0" smtClean="0">
                <a:latin typeface="Segoe Print" pitchFamily="2" charset="0"/>
              </a:rPr>
              <a:t>How </a:t>
            </a:r>
            <a:r>
              <a:rPr lang="en-US" sz="1800" dirty="0" smtClean="0">
                <a:latin typeface="Segoe Print" pitchFamily="2" charset="0"/>
              </a:rPr>
              <a:t>solar activity impacts the ionosphere</a:t>
            </a:r>
          </a:p>
          <a:p>
            <a:pPr eaLnBrk="1" hangingPunct="1"/>
            <a:r>
              <a:rPr lang="en-US" sz="2000" dirty="0" smtClean="0">
                <a:latin typeface="Segoe Print" pitchFamily="2" charset="0"/>
              </a:rPr>
              <a:t>Learning </a:t>
            </a:r>
            <a:r>
              <a:rPr lang="en-US" sz="2000" dirty="0" smtClean="0">
                <a:latin typeface="Segoe Print" pitchFamily="2" charset="0"/>
              </a:rPr>
              <a:t>the numbers</a:t>
            </a:r>
          </a:p>
          <a:p>
            <a:pPr lvl="1" eaLnBrk="1" hangingPunct="1"/>
            <a:r>
              <a:rPr lang="en-US" sz="1800" dirty="0" smtClean="0">
                <a:latin typeface="Segoe Print" pitchFamily="2" charset="0"/>
              </a:rPr>
              <a:t>A and K index, SFI, 304A, </a:t>
            </a:r>
            <a:r>
              <a:rPr lang="en-US" sz="1800" dirty="0" err="1" smtClean="0">
                <a:latin typeface="Segoe Print" pitchFamily="2" charset="0"/>
              </a:rPr>
              <a:t>etc</a:t>
            </a:r>
            <a:r>
              <a:rPr lang="en-US" sz="1800" dirty="0" smtClean="0">
                <a:latin typeface="Segoe Print" pitchFamily="2" charset="0"/>
              </a:rPr>
              <a:t>  : Understand what those numbers mean</a:t>
            </a:r>
          </a:p>
          <a:p>
            <a:pPr lvl="1" eaLnBrk="1" hangingPunct="1"/>
            <a:r>
              <a:rPr lang="en-US" sz="1800" dirty="0" smtClean="0">
                <a:latin typeface="Segoe Print" pitchFamily="2" charset="0"/>
              </a:rPr>
              <a:t>Understand how to use those numbers to your advantage</a:t>
            </a:r>
          </a:p>
          <a:p>
            <a:pPr eaLnBrk="1" hangingPunct="1"/>
            <a:r>
              <a:rPr lang="en-US" sz="2000" dirty="0" err="1" smtClean="0">
                <a:latin typeface="Segoe Print" pitchFamily="2" charset="0"/>
              </a:rPr>
              <a:t>Ionosondes</a:t>
            </a:r>
            <a:r>
              <a:rPr lang="en-US" sz="2000" dirty="0" smtClean="0">
                <a:latin typeface="Segoe Print" pitchFamily="2" charset="0"/>
              </a:rPr>
              <a:t> – a secret weapon!</a:t>
            </a:r>
          </a:p>
          <a:p>
            <a:pPr lvl="1" eaLnBrk="1" hangingPunct="1"/>
            <a:r>
              <a:rPr lang="en-US" sz="1800" dirty="0" smtClean="0">
                <a:latin typeface="Segoe Print" pitchFamily="2" charset="0"/>
              </a:rPr>
              <a:t>What are they?</a:t>
            </a:r>
          </a:p>
          <a:p>
            <a:pPr lvl="1" eaLnBrk="1" hangingPunct="1"/>
            <a:r>
              <a:rPr lang="en-US" sz="1800" dirty="0" smtClean="0">
                <a:latin typeface="Segoe Print" pitchFamily="2" charset="0"/>
              </a:rPr>
              <a:t>What data do they provide?</a:t>
            </a:r>
          </a:p>
          <a:p>
            <a:pPr lvl="1" eaLnBrk="1" hangingPunct="1"/>
            <a:r>
              <a:rPr lang="en-US" sz="1800" dirty="0" smtClean="0">
                <a:latin typeface="Segoe Print" pitchFamily="2" charset="0"/>
              </a:rPr>
              <a:t>How do I read them?</a:t>
            </a:r>
          </a:p>
          <a:p>
            <a:pPr lvl="1" eaLnBrk="1" hangingPunct="1"/>
            <a:r>
              <a:rPr lang="en-US" sz="1800" dirty="0" smtClean="0">
                <a:latin typeface="Segoe Print" pitchFamily="2" charset="0"/>
              </a:rPr>
              <a:t>How do I use that data?</a:t>
            </a:r>
          </a:p>
          <a:p>
            <a:pPr eaLnBrk="1" hangingPunct="1"/>
            <a:r>
              <a:rPr lang="en-US" sz="2000" dirty="0" smtClean="0">
                <a:latin typeface="Segoe Print" pitchFamily="2" charset="0"/>
              </a:rPr>
              <a:t>What’s all this X and O mode stuff?</a:t>
            </a:r>
          </a:p>
          <a:p>
            <a:pPr eaLnBrk="1" hangingPunct="1"/>
            <a:r>
              <a:rPr lang="en-US" sz="2000" dirty="0" smtClean="0">
                <a:latin typeface="Segoe Print" pitchFamily="2" charset="0"/>
              </a:rPr>
              <a:t>Propagation </a:t>
            </a:r>
            <a:r>
              <a:rPr lang="en-US" sz="2000" dirty="0" smtClean="0">
                <a:latin typeface="Segoe Print" pitchFamily="2" charset="0"/>
              </a:rPr>
              <a:t>prediction</a:t>
            </a:r>
            <a:endParaRPr lang="en-US" sz="2000" dirty="0" smtClean="0">
              <a:latin typeface="Segoe Print" pitchFamily="2" charset="0"/>
            </a:endParaRPr>
          </a:p>
        </p:txBody>
      </p:sp>
      <p:pic>
        <p:nvPicPr>
          <p:cNvPr id="3076" name="Picture 2" descr="C:\Users\njkt\Desktop\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21875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calcmode="lin" valueType="num">
                                      <p:cBhvr additive="base">
                                        <p:cTn id="23"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 calcmode="lin" valueType="num">
                                      <p:cBhvr additive="base">
                                        <p:cTn id="37"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075">
                                            <p:txEl>
                                              <p:pRg st="7" end="7"/>
                                            </p:txEl>
                                          </p:spTgt>
                                        </p:tgtEl>
                                        <p:attrNameLst>
                                          <p:attrName>style.visibility</p:attrName>
                                        </p:attrNameLst>
                                      </p:cBhvr>
                                      <p:to>
                                        <p:strVal val="visible"/>
                                      </p:to>
                                    </p:set>
                                    <p:anim calcmode="lin" valueType="num">
                                      <p:cBhvr additive="base">
                                        <p:cTn id="41" dur="500" fill="hold"/>
                                        <p:tgtEl>
                                          <p:spTgt spid="307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 calcmode="lin" valueType="num">
                                      <p:cBhvr additive="base">
                                        <p:cTn id="47" dur="500" fill="hold"/>
                                        <p:tgtEl>
                                          <p:spTgt spid="307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075">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075">
                                            <p:txEl>
                                              <p:pRg st="9" end="9"/>
                                            </p:txEl>
                                          </p:spTgt>
                                        </p:tgtEl>
                                        <p:attrNameLst>
                                          <p:attrName>style.visibility</p:attrName>
                                        </p:attrNameLst>
                                      </p:cBhvr>
                                      <p:to>
                                        <p:strVal val="visible"/>
                                      </p:to>
                                    </p:set>
                                    <p:anim calcmode="lin" valueType="num">
                                      <p:cBhvr additive="base">
                                        <p:cTn id="51" dur="500" fill="hold"/>
                                        <p:tgtEl>
                                          <p:spTgt spid="3075">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5">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075">
                                            <p:txEl>
                                              <p:pRg st="10" end="10"/>
                                            </p:txEl>
                                          </p:spTgt>
                                        </p:tgtEl>
                                        <p:attrNameLst>
                                          <p:attrName>style.visibility</p:attrName>
                                        </p:attrNameLst>
                                      </p:cBhvr>
                                      <p:to>
                                        <p:strVal val="visible"/>
                                      </p:to>
                                    </p:set>
                                    <p:anim calcmode="lin" valueType="num">
                                      <p:cBhvr additive="base">
                                        <p:cTn id="55" dur="500" fill="hold"/>
                                        <p:tgtEl>
                                          <p:spTgt spid="307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5">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75">
                                            <p:txEl>
                                              <p:pRg st="11" end="11"/>
                                            </p:txEl>
                                          </p:spTgt>
                                        </p:tgtEl>
                                        <p:attrNameLst>
                                          <p:attrName>style.visibility</p:attrName>
                                        </p:attrNameLst>
                                      </p:cBhvr>
                                      <p:to>
                                        <p:strVal val="visible"/>
                                      </p:to>
                                    </p:set>
                                    <p:anim calcmode="lin" valueType="num">
                                      <p:cBhvr additive="base">
                                        <p:cTn id="59" dur="500" fill="hold"/>
                                        <p:tgtEl>
                                          <p:spTgt spid="3075">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075">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75">
                                            <p:txEl>
                                              <p:pRg st="12" end="12"/>
                                            </p:txEl>
                                          </p:spTgt>
                                        </p:tgtEl>
                                        <p:attrNameLst>
                                          <p:attrName>style.visibility</p:attrName>
                                        </p:attrNameLst>
                                      </p:cBhvr>
                                      <p:to>
                                        <p:strVal val="visible"/>
                                      </p:to>
                                    </p:set>
                                    <p:anim calcmode="lin" valueType="num">
                                      <p:cBhvr additive="base">
                                        <p:cTn id="63" dur="500" fill="hold"/>
                                        <p:tgtEl>
                                          <p:spTgt spid="3075">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07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3075">
                                            <p:txEl>
                                              <p:pRg st="13" end="13"/>
                                            </p:txEl>
                                          </p:spTgt>
                                        </p:tgtEl>
                                        <p:attrNameLst>
                                          <p:attrName>style.visibility</p:attrName>
                                        </p:attrNameLst>
                                      </p:cBhvr>
                                      <p:to>
                                        <p:strVal val="visible"/>
                                      </p:to>
                                    </p:set>
                                    <p:anim calcmode="lin" valueType="num">
                                      <p:cBhvr additive="base">
                                        <p:cTn id="69" dur="500" fill="hold"/>
                                        <p:tgtEl>
                                          <p:spTgt spid="3075">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7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075">
                                            <p:txEl>
                                              <p:pRg st="14" end="14"/>
                                            </p:txEl>
                                          </p:spTgt>
                                        </p:tgtEl>
                                        <p:attrNameLst>
                                          <p:attrName>style.visibility</p:attrName>
                                        </p:attrNameLst>
                                      </p:cBhvr>
                                      <p:to>
                                        <p:strVal val="visible"/>
                                      </p:to>
                                    </p:set>
                                    <p:anim calcmode="lin" valueType="num">
                                      <p:cBhvr additive="base">
                                        <p:cTn id="75" dur="500" fill="hold"/>
                                        <p:tgtEl>
                                          <p:spTgt spid="3075">
                                            <p:txEl>
                                              <p:pRg st="14" end="1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07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4124" y="152400"/>
            <a:ext cx="8229600" cy="808038"/>
          </a:xfrm>
        </p:spPr>
        <p:txBody>
          <a:bodyPr/>
          <a:lstStyle/>
          <a:p>
            <a:pPr eaLnBrk="1" hangingPunct="1"/>
            <a:r>
              <a:rPr lang="en-US" dirty="0" smtClean="0">
                <a:latin typeface="Segoe Print" pitchFamily="2" charset="0"/>
              </a:rPr>
              <a:t>Solarmonitor.org</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963914" cy="554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err="1" smtClean="0">
                <a:latin typeface="Segoe Print" pitchFamily="2" charset="0"/>
              </a:rPr>
              <a:t>Solarsoft</a:t>
            </a:r>
            <a:r>
              <a:rPr lang="en-US" dirty="0" smtClean="0">
                <a:latin typeface="Segoe Print" pitchFamily="2" charset="0"/>
              </a:rPr>
              <a:t> on </a:t>
            </a:r>
            <a:r>
              <a:rPr lang="en-US" dirty="0" err="1" smtClean="0">
                <a:latin typeface="Segoe Print" pitchFamily="2" charset="0"/>
              </a:rPr>
              <a:t>Solarmonitor</a:t>
            </a:r>
            <a:endParaRPr lang="en-US" dirty="0" smtClean="0">
              <a:latin typeface="Segoe Print" pitchFamily="2" charset="0"/>
            </a:endParaRP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95" y="1447800"/>
            <a:ext cx="8823474" cy="48863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err="1" smtClean="0">
                <a:latin typeface="Segoe Print" pitchFamily="2" charset="0"/>
              </a:rPr>
              <a:t>Ionogram</a:t>
            </a:r>
            <a:r>
              <a:rPr lang="en-US" dirty="0" smtClean="0">
                <a:latin typeface="Segoe Print" pitchFamily="2" charset="0"/>
              </a:rPr>
              <a:t> database</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954710" cy="541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latin typeface="Segoe Print" pitchFamily="2" charset="0"/>
              </a:rPr>
              <a:t>PSK Reporter</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t="17479" r="1680" b="9917"/>
          <a:stretch>
            <a:fillRect/>
          </a:stretch>
        </p:blipFill>
        <p:spPr bwMode="auto">
          <a:xfrm>
            <a:off x="228600" y="1828800"/>
            <a:ext cx="86868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a:latin typeface="Segoe Print" pitchFamily="2" charset="0"/>
              </a:rPr>
              <a:t>v</a:t>
            </a:r>
            <a:r>
              <a:rPr lang="en-US" dirty="0" smtClean="0">
                <a:latin typeface="Segoe Print" pitchFamily="2" charset="0"/>
              </a:rPr>
              <a:t>oacap.com</a:t>
            </a:r>
            <a:endParaRPr lang="en-US" dirty="0">
              <a:latin typeface="Segoe Print" pitchFamily="2"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991225" cy="542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7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itchFamily="2" charset="0"/>
              </a:rPr>
              <a:t>voacap.com</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7227"/>
            <a:ext cx="7391400" cy="513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0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074"/>
            <a:ext cx="8229600" cy="731838"/>
          </a:xfrm>
        </p:spPr>
        <p:txBody>
          <a:bodyPr/>
          <a:lstStyle/>
          <a:p>
            <a:r>
              <a:rPr lang="en-US" dirty="0" smtClean="0">
                <a:latin typeface="Segoe Print" pitchFamily="2" charset="0"/>
              </a:rPr>
              <a:t>voacap.com</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56230"/>
            <a:ext cx="4800600" cy="593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9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3023" y="685800"/>
            <a:ext cx="8229600" cy="1143000"/>
          </a:xfrm>
        </p:spPr>
        <p:txBody>
          <a:bodyPr/>
          <a:lstStyle/>
          <a:p>
            <a:pPr eaLnBrk="1" hangingPunct="1"/>
            <a:r>
              <a:rPr lang="en-US" dirty="0" smtClean="0">
                <a:latin typeface="Segoe Print" pitchFamily="2" charset="0"/>
              </a:rPr>
              <a:t>Questions?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318" y="1905000"/>
            <a:ext cx="4648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anim calcmode="lin" valueType="num">
                                      <p:cBhvr>
                                        <p:cTn id="8" dur="2000" fill="hold"/>
                                        <p:tgtEl>
                                          <p:spTgt spid="26627"/>
                                        </p:tgtEl>
                                        <p:attrNameLst>
                                          <p:attrName>ppt_w</p:attrName>
                                        </p:attrNameLst>
                                      </p:cBhvr>
                                      <p:tavLst>
                                        <p:tav tm="0" fmla="#ppt_w*sin(2.5*pi*$)">
                                          <p:val>
                                            <p:fltVal val="0"/>
                                          </p:val>
                                        </p:tav>
                                        <p:tav tm="100000">
                                          <p:val>
                                            <p:fltVal val="1"/>
                                          </p:val>
                                        </p:tav>
                                      </p:tavLst>
                                    </p:anim>
                                    <p:anim calcmode="lin" valueType="num">
                                      <p:cBhvr>
                                        <p:cTn id="9" dur="2000" fill="hold"/>
                                        <p:tgtEl>
                                          <p:spTgt spid="266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itchFamily="2" charset="0"/>
              </a:rPr>
              <a:t>Purpose</a:t>
            </a:r>
            <a:endParaRPr lang="en-US" dirty="0">
              <a:latin typeface="Segoe Print" pitchFamily="2" charset="0"/>
            </a:endParaRPr>
          </a:p>
        </p:txBody>
      </p:sp>
      <p:sp>
        <p:nvSpPr>
          <p:cNvPr id="3" name="Content Placeholder 2"/>
          <p:cNvSpPr>
            <a:spLocks noGrp="1"/>
          </p:cNvSpPr>
          <p:nvPr>
            <p:ph idx="1"/>
          </p:nvPr>
        </p:nvSpPr>
        <p:spPr/>
        <p:txBody>
          <a:bodyPr/>
          <a:lstStyle/>
          <a:p>
            <a:r>
              <a:rPr lang="en-US" sz="2800" dirty="0" smtClean="0">
                <a:latin typeface="Segoe Print" pitchFamily="2" charset="0"/>
              </a:rPr>
              <a:t>Understand more about the ionosphere</a:t>
            </a:r>
          </a:p>
          <a:p>
            <a:r>
              <a:rPr lang="en-US" sz="2800" dirty="0" smtClean="0">
                <a:latin typeface="Segoe Print" pitchFamily="2" charset="0"/>
              </a:rPr>
              <a:t>Learn how the sun impacts propagation</a:t>
            </a:r>
          </a:p>
          <a:p>
            <a:r>
              <a:rPr lang="en-US" sz="2800" dirty="0" smtClean="0">
                <a:latin typeface="Segoe Print" pitchFamily="2" charset="0"/>
              </a:rPr>
              <a:t>Understand the metrics that help predict propagation conditions</a:t>
            </a:r>
          </a:p>
          <a:p>
            <a:r>
              <a:rPr lang="en-US" sz="2800" dirty="0" smtClean="0">
                <a:latin typeface="Segoe Print" pitchFamily="2" charset="0"/>
              </a:rPr>
              <a:t>Discover where to find those metrics</a:t>
            </a:r>
          </a:p>
          <a:p>
            <a:r>
              <a:rPr lang="en-US" sz="2800" dirty="0" smtClean="0">
                <a:latin typeface="Segoe Print" pitchFamily="2" charset="0"/>
              </a:rPr>
              <a:t>Use that information to </a:t>
            </a:r>
            <a:r>
              <a:rPr lang="en-US" sz="2800" smtClean="0">
                <a:latin typeface="Segoe Print" pitchFamily="2" charset="0"/>
              </a:rPr>
              <a:t>your advantage</a:t>
            </a:r>
          </a:p>
          <a:p>
            <a:endParaRPr lang="en-US" sz="2800" dirty="0">
              <a:latin typeface="Segoe Print" pitchFamily="2" charset="0"/>
            </a:endParaRPr>
          </a:p>
        </p:txBody>
      </p:sp>
    </p:spTree>
    <p:extLst>
      <p:ext uri="{BB962C8B-B14F-4D97-AF65-F5344CB8AC3E}">
        <p14:creationId xmlns:p14="http://schemas.microsoft.com/office/powerpoint/2010/main" val="37583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itchFamily="2" charset="0"/>
              </a:rPr>
              <a:t>Three Magic Words</a:t>
            </a:r>
            <a:br>
              <a:rPr lang="en-US" dirty="0" smtClean="0">
                <a:latin typeface="Segoe Print" pitchFamily="2" charset="0"/>
              </a:rPr>
            </a:br>
            <a:r>
              <a:rPr lang="en-US" sz="1800" dirty="0" smtClean="0">
                <a:latin typeface="Segoe Print" pitchFamily="2" charset="0"/>
              </a:rPr>
              <a:t>Courtesy of Eric Nichols, KL7AJ</a:t>
            </a:r>
            <a:endParaRPr lang="en-US" dirty="0">
              <a:latin typeface="Segoe Print" pitchFamily="2" charset="0"/>
            </a:endParaRPr>
          </a:p>
        </p:txBody>
      </p:sp>
      <p:sp>
        <p:nvSpPr>
          <p:cNvPr id="3" name="Content Placeholder 2"/>
          <p:cNvSpPr>
            <a:spLocks noGrp="1"/>
          </p:cNvSpPr>
          <p:nvPr>
            <p:ph idx="1"/>
          </p:nvPr>
        </p:nvSpPr>
        <p:spPr/>
        <p:txBody>
          <a:bodyPr/>
          <a:lstStyle/>
          <a:p>
            <a:r>
              <a:rPr lang="en-US" sz="2800" dirty="0" smtClean="0">
                <a:latin typeface="Segoe Print" pitchFamily="2" charset="0"/>
              </a:rPr>
              <a:t>True progress in science (or any other field) begins with three magic words – I was wrong.</a:t>
            </a:r>
          </a:p>
          <a:p>
            <a:r>
              <a:rPr lang="en-US" sz="2800" dirty="0" smtClean="0">
                <a:latin typeface="Segoe Print" pitchFamily="2" charset="0"/>
              </a:rPr>
              <a:t>There is an amazing liberating effect when you utter these words.  It opens up your mind to endless possibilities.</a:t>
            </a:r>
          </a:p>
          <a:p>
            <a:pPr lvl="1"/>
            <a:r>
              <a:rPr lang="en-US" sz="2400" dirty="0" smtClean="0">
                <a:latin typeface="Segoe Print" pitchFamily="2" charset="0"/>
              </a:rPr>
              <a:t>The ionosphere is a spherical shell.  I was wrong.</a:t>
            </a:r>
          </a:p>
          <a:p>
            <a:pPr lvl="1"/>
            <a:r>
              <a:rPr lang="en-US" sz="2400" dirty="0" smtClean="0">
                <a:latin typeface="Segoe Print" pitchFamily="2" charset="0"/>
              </a:rPr>
              <a:t>The ionosphere is smooth.  I was wrong.</a:t>
            </a:r>
          </a:p>
          <a:p>
            <a:pPr lvl="1"/>
            <a:r>
              <a:rPr lang="en-US" sz="2400" dirty="0" smtClean="0">
                <a:latin typeface="Segoe Print" pitchFamily="2" charset="0"/>
              </a:rPr>
              <a:t>The ionosphere is reciprocal.  I was wrong.</a:t>
            </a:r>
          </a:p>
        </p:txBody>
      </p:sp>
    </p:spTree>
    <p:extLst>
      <p:ext uri="{BB962C8B-B14F-4D97-AF65-F5344CB8AC3E}">
        <p14:creationId xmlns:p14="http://schemas.microsoft.com/office/powerpoint/2010/main" val="26042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atin typeface="Segoe Print" pitchFamily="2" charset="0"/>
              </a:rPr>
              <a:t>Propagation Modes</a:t>
            </a:r>
          </a:p>
        </p:txBody>
      </p:sp>
      <p:sp>
        <p:nvSpPr>
          <p:cNvPr id="4099" name="Content Placeholder 2"/>
          <p:cNvSpPr>
            <a:spLocks noGrp="1"/>
          </p:cNvSpPr>
          <p:nvPr>
            <p:ph idx="1"/>
          </p:nvPr>
        </p:nvSpPr>
        <p:spPr>
          <a:xfrm>
            <a:off x="457200" y="1752600"/>
            <a:ext cx="8229600" cy="4525963"/>
          </a:xfrm>
        </p:spPr>
        <p:txBody>
          <a:bodyPr/>
          <a:lstStyle/>
          <a:p>
            <a:r>
              <a:rPr lang="en-US" sz="2400" dirty="0" smtClean="0">
                <a:latin typeface="Segoe Print" pitchFamily="2" charset="0"/>
              </a:rPr>
              <a:t>Ground wave</a:t>
            </a:r>
          </a:p>
          <a:p>
            <a:pPr lvl="1"/>
            <a:r>
              <a:rPr lang="en-US" sz="2000" dirty="0" smtClean="0">
                <a:latin typeface="Segoe Print" pitchFamily="2" charset="0"/>
              </a:rPr>
              <a:t>Doesn’t start happening until 80m</a:t>
            </a:r>
          </a:p>
          <a:p>
            <a:pPr lvl="1"/>
            <a:r>
              <a:rPr lang="en-US" sz="2000" dirty="0" smtClean="0">
                <a:latin typeface="Segoe Print" pitchFamily="2" charset="0"/>
              </a:rPr>
              <a:t>More likely on 160m</a:t>
            </a:r>
          </a:p>
          <a:p>
            <a:pPr lvl="1"/>
            <a:r>
              <a:rPr lang="en-US" sz="2000" dirty="0" smtClean="0">
                <a:latin typeface="Segoe Print" pitchFamily="2" charset="0"/>
              </a:rPr>
              <a:t>Will happen on 600m</a:t>
            </a:r>
          </a:p>
          <a:p>
            <a:r>
              <a:rPr lang="en-US" sz="2400" dirty="0" smtClean="0">
                <a:latin typeface="Segoe Print" pitchFamily="2" charset="0"/>
              </a:rPr>
              <a:t>Direct</a:t>
            </a:r>
          </a:p>
          <a:p>
            <a:pPr lvl="1"/>
            <a:r>
              <a:rPr lang="en-US" sz="2000" dirty="0" smtClean="0">
                <a:latin typeface="Segoe Print" pitchFamily="2" charset="0"/>
              </a:rPr>
              <a:t>Think line-of-sight</a:t>
            </a:r>
          </a:p>
          <a:p>
            <a:r>
              <a:rPr lang="en-US" sz="2400" dirty="0" err="1" smtClean="0">
                <a:latin typeface="Segoe Print" pitchFamily="2" charset="0"/>
              </a:rPr>
              <a:t>Skywave</a:t>
            </a:r>
            <a:endParaRPr lang="en-US" sz="2400" dirty="0" smtClean="0">
              <a:latin typeface="Segoe Print" pitchFamily="2" charset="0"/>
            </a:endParaRPr>
          </a:p>
          <a:p>
            <a:pPr lvl="1"/>
            <a:r>
              <a:rPr lang="en-US" sz="2000" dirty="0" smtClean="0">
                <a:latin typeface="Segoe Print" pitchFamily="2" charset="0"/>
              </a:rPr>
              <a:t>This is </a:t>
            </a:r>
            <a:r>
              <a:rPr lang="en-US" sz="2000" dirty="0" err="1" smtClean="0">
                <a:latin typeface="Segoe Print" pitchFamily="2" charset="0"/>
              </a:rPr>
              <a:t>ionospheric</a:t>
            </a:r>
            <a:r>
              <a:rPr lang="en-US" sz="2000" dirty="0" smtClean="0">
                <a:latin typeface="Segoe Print" pitchFamily="2" charset="0"/>
              </a:rPr>
              <a:t> propagation</a:t>
            </a:r>
          </a:p>
        </p:txBody>
      </p:sp>
      <p:pic>
        <p:nvPicPr>
          <p:cNvPr id="4100" name="Picture 2" descr="Ground wave radio propa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19200"/>
            <a:ext cx="2255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www.srh.noaa.gov/jetstream/atmos/images/ion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76800"/>
            <a:ext cx="3657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500" fill="hold"/>
                                        <p:tgtEl>
                                          <p:spTgt spid="4100"/>
                                        </p:tgtEl>
                                        <p:attrNameLst>
                                          <p:attrName>ppt_w</p:attrName>
                                        </p:attrNameLst>
                                      </p:cBhvr>
                                      <p:tavLst>
                                        <p:tav tm="0">
                                          <p:val>
                                            <p:fltVal val="0"/>
                                          </p:val>
                                        </p:tav>
                                        <p:tav tm="100000">
                                          <p:val>
                                            <p:strVal val="#ppt_w"/>
                                          </p:val>
                                        </p:tav>
                                      </p:tavLst>
                                    </p:anim>
                                    <p:anim calcmode="lin" valueType="num">
                                      <p:cBhvr>
                                        <p:cTn id="14" dur="500" fill="hold"/>
                                        <p:tgtEl>
                                          <p:spTgt spid="4100"/>
                                        </p:tgtEl>
                                        <p:attrNameLst>
                                          <p:attrName>ppt_h</p:attrName>
                                        </p:attrNameLst>
                                      </p:cBhvr>
                                      <p:tavLst>
                                        <p:tav tm="0">
                                          <p:val>
                                            <p:fltVal val="0"/>
                                          </p:val>
                                        </p:tav>
                                        <p:tav tm="100000">
                                          <p:val>
                                            <p:strVal val="#ppt_h"/>
                                          </p:val>
                                        </p:tav>
                                      </p:tavLst>
                                    </p:anim>
                                    <p:animEffect transition="in" filter="fade">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 calcmode="lin" valueType="num">
                                      <p:cBhvr additive="base">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 calcmode="lin" valueType="num">
                                      <p:cBhvr additive="base">
                                        <p:cTn id="26"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 calcmode="lin" valueType="num">
                                      <p:cBhvr additive="base">
                                        <p:cTn id="32"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99">
                                            <p:txEl>
                                              <p:pRg st="4" end="4"/>
                                            </p:txEl>
                                          </p:spTgt>
                                        </p:tgtEl>
                                        <p:attrNameLst>
                                          <p:attrName>style.visibility</p:attrName>
                                        </p:attrNameLst>
                                      </p:cBhvr>
                                      <p:to>
                                        <p:strVal val="visible"/>
                                      </p:to>
                                    </p:set>
                                    <p:anim calcmode="lin" valueType="num">
                                      <p:cBhvr additive="base">
                                        <p:cTn id="38"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099">
                                            <p:txEl>
                                              <p:pRg st="5" end="5"/>
                                            </p:txEl>
                                          </p:spTgt>
                                        </p:tgtEl>
                                        <p:attrNameLst>
                                          <p:attrName>style.visibility</p:attrName>
                                        </p:attrNameLst>
                                      </p:cBhvr>
                                      <p:to>
                                        <p:strVal val="visible"/>
                                      </p:to>
                                    </p:set>
                                    <p:anim calcmode="lin" valueType="num">
                                      <p:cBhvr additive="base">
                                        <p:cTn id="44"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099">
                                            <p:txEl>
                                              <p:pRg st="6" end="6"/>
                                            </p:txEl>
                                          </p:spTgt>
                                        </p:tgtEl>
                                        <p:attrNameLst>
                                          <p:attrName>style.visibility</p:attrName>
                                        </p:attrNameLst>
                                      </p:cBhvr>
                                      <p:to>
                                        <p:strVal val="visible"/>
                                      </p:to>
                                    </p:set>
                                    <p:anim calcmode="lin" valueType="num">
                                      <p:cBhvr additive="base">
                                        <p:cTn id="50"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099">
                                            <p:txEl>
                                              <p:pRg st="7" end="7"/>
                                            </p:txEl>
                                          </p:spTgt>
                                        </p:tgtEl>
                                        <p:attrNameLst>
                                          <p:attrName>style.visibility</p:attrName>
                                        </p:attrNameLst>
                                      </p:cBhvr>
                                      <p:to>
                                        <p:strVal val="visible"/>
                                      </p:to>
                                    </p:set>
                                    <p:anim calcmode="lin" valueType="num">
                                      <p:cBhvr additive="base">
                                        <p:cTn id="56"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99">
                                            <p:txEl>
                                              <p:pRg st="7" end="7"/>
                                            </p:txEl>
                                          </p:spTgt>
                                        </p:tgtEl>
                                        <p:attrNameLst>
                                          <p:attrName>ppt_y</p:attrName>
                                        </p:attrNameLst>
                                      </p:cBhvr>
                                      <p:tavLst>
                                        <p:tav tm="0">
                                          <p:val>
                                            <p:strVal val="1+#ppt_h/2"/>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4101"/>
                                        </p:tgtEl>
                                        <p:attrNameLst>
                                          <p:attrName>style.visibility</p:attrName>
                                        </p:attrNameLst>
                                      </p:cBhvr>
                                      <p:to>
                                        <p:strVal val="visible"/>
                                      </p:to>
                                    </p:set>
                                    <p:anim calcmode="lin" valueType="num">
                                      <p:cBhvr>
                                        <p:cTn id="60" dur="1000" fill="hold"/>
                                        <p:tgtEl>
                                          <p:spTgt spid="4101"/>
                                        </p:tgtEl>
                                        <p:attrNameLst>
                                          <p:attrName>ppt_w</p:attrName>
                                        </p:attrNameLst>
                                      </p:cBhvr>
                                      <p:tavLst>
                                        <p:tav tm="0">
                                          <p:val>
                                            <p:fltVal val="0"/>
                                          </p:val>
                                        </p:tav>
                                        <p:tav tm="100000">
                                          <p:val>
                                            <p:strVal val="#ppt_w"/>
                                          </p:val>
                                        </p:tav>
                                      </p:tavLst>
                                    </p:anim>
                                    <p:anim calcmode="lin" valueType="num">
                                      <p:cBhvr>
                                        <p:cTn id="61" dur="1000" fill="hold"/>
                                        <p:tgtEl>
                                          <p:spTgt spid="4101"/>
                                        </p:tgtEl>
                                        <p:attrNameLst>
                                          <p:attrName>ppt_h</p:attrName>
                                        </p:attrNameLst>
                                      </p:cBhvr>
                                      <p:tavLst>
                                        <p:tav tm="0">
                                          <p:val>
                                            <p:fltVal val="0"/>
                                          </p:val>
                                        </p:tav>
                                        <p:tav tm="100000">
                                          <p:val>
                                            <p:strVal val="#ppt_h"/>
                                          </p:val>
                                        </p:tav>
                                      </p:tavLst>
                                    </p:anim>
                                    <p:anim calcmode="lin" valueType="num">
                                      <p:cBhvr>
                                        <p:cTn id="62" dur="1000" fill="hold"/>
                                        <p:tgtEl>
                                          <p:spTgt spid="4101"/>
                                        </p:tgtEl>
                                        <p:attrNameLst>
                                          <p:attrName>style.rotation</p:attrName>
                                        </p:attrNameLst>
                                      </p:cBhvr>
                                      <p:tavLst>
                                        <p:tav tm="0">
                                          <p:val>
                                            <p:fltVal val="90"/>
                                          </p:val>
                                        </p:tav>
                                        <p:tav tm="100000">
                                          <p:val>
                                            <p:fltVal val="0"/>
                                          </p:val>
                                        </p:tav>
                                      </p:tavLst>
                                    </p:anim>
                                    <p:animEffect transition="in" filter="fade">
                                      <p:cBhvr>
                                        <p:cTn id="63"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792163"/>
          </a:xfrm>
        </p:spPr>
        <p:txBody>
          <a:bodyPr/>
          <a:lstStyle/>
          <a:p>
            <a:pPr eaLnBrk="1" hangingPunct="1"/>
            <a:r>
              <a:rPr lang="en-US" dirty="0" smtClean="0">
                <a:latin typeface="Segoe Print" pitchFamily="2" charset="0"/>
              </a:rPr>
              <a:t>Propagation Modes</a:t>
            </a:r>
            <a:endParaRPr lang="en-US" dirty="0" smtClean="0">
              <a:latin typeface="Segoe Print" pitchFamily="2"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smtClean="0">
                <a:latin typeface="Segoe Print" pitchFamily="2" charset="0"/>
              </a:rPr>
              <a:t>Solar Flux And Sunspots</a:t>
            </a:r>
          </a:p>
        </p:txBody>
      </p:sp>
      <p:sp>
        <p:nvSpPr>
          <p:cNvPr id="26631" name="Rectangle 7"/>
          <p:cNvSpPr>
            <a:spLocks noChangeArrowheads="1"/>
          </p:cNvSpPr>
          <p:nvPr/>
        </p:nvSpPr>
        <p:spPr bwMode="auto">
          <a:xfrm>
            <a:off x="5715000" y="1524000"/>
            <a:ext cx="2895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endParaRPr lang="en-US"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047749"/>
            <a:ext cx="1600200" cy="567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5000" y="1219200"/>
            <a:ext cx="3314700" cy="1477328"/>
          </a:xfrm>
          <a:prstGeom prst="rect">
            <a:avLst/>
          </a:prstGeom>
        </p:spPr>
        <p:txBody>
          <a:bodyPr wrap="square">
            <a:spAutoFit/>
          </a:bodyPr>
          <a:lstStyle/>
          <a:p>
            <a:r>
              <a:rPr lang="en-US" dirty="0"/>
              <a:t>The A index is linear, and is computed from the eight previous K index values. It ranges from 0 (quiet) to 400 (severe storm).</a:t>
            </a:r>
          </a:p>
        </p:txBody>
      </p:sp>
      <p:sp>
        <p:nvSpPr>
          <p:cNvPr id="4" name="Content Placeholder 3"/>
          <p:cNvSpPr>
            <a:spLocks noGrp="1"/>
          </p:cNvSpPr>
          <p:nvPr>
            <p:ph idx="1"/>
          </p:nvPr>
        </p:nvSpPr>
        <p:spPr>
          <a:xfrm>
            <a:off x="457200" y="1324928"/>
            <a:ext cx="2895600" cy="2332672"/>
          </a:xfrm>
        </p:spPr>
        <p:txBody>
          <a:bodyPr/>
          <a:lstStyle/>
          <a:p>
            <a:pPr marL="0" indent="0">
              <a:buNone/>
            </a:pPr>
            <a:r>
              <a:rPr lang="en-US" sz="1800" dirty="0" smtClean="0"/>
              <a:t>The K index is computed once every three hours (eight times a day) and the values can range from 0 to 9, with 0 being inactive, and 9 representing an extreme severe storm condition</a:t>
            </a:r>
            <a:endParaRPr lang="en-US" sz="1800" dirty="0"/>
          </a:p>
        </p:txBody>
      </p:sp>
      <p:sp>
        <p:nvSpPr>
          <p:cNvPr id="5" name="Rectangle 4"/>
          <p:cNvSpPr/>
          <p:nvPr/>
        </p:nvSpPr>
        <p:spPr>
          <a:xfrm>
            <a:off x="304800" y="3657600"/>
            <a:ext cx="3200400" cy="2862322"/>
          </a:xfrm>
          <a:prstGeom prst="rect">
            <a:avLst/>
          </a:prstGeom>
        </p:spPr>
        <p:txBody>
          <a:bodyPr wrap="square">
            <a:spAutoFit/>
          </a:bodyPr>
          <a:lstStyle/>
          <a:p>
            <a:r>
              <a:rPr lang="en-US" dirty="0"/>
              <a:t>K = 0 Inactive</a:t>
            </a:r>
          </a:p>
          <a:p>
            <a:r>
              <a:rPr lang="en-US" dirty="0"/>
              <a:t>K = 1 Very quiet</a:t>
            </a:r>
          </a:p>
          <a:p>
            <a:r>
              <a:rPr lang="en-US" dirty="0"/>
              <a:t>K = 2 Quiet</a:t>
            </a:r>
          </a:p>
          <a:p>
            <a:r>
              <a:rPr lang="en-US" dirty="0"/>
              <a:t>K = 3 Unsettled</a:t>
            </a:r>
          </a:p>
          <a:p>
            <a:r>
              <a:rPr lang="en-US" dirty="0"/>
              <a:t>K = 4 Active</a:t>
            </a:r>
          </a:p>
          <a:p>
            <a:r>
              <a:rPr lang="en-US" dirty="0"/>
              <a:t>K = 5 Minor storm</a:t>
            </a:r>
          </a:p>
          <a:p>
            <a:r>
              <a:rPr lang="en-US" dirty="0"/>
              <a:t>K = 6 Major storm</a:t>
            </a:r>
          </a:p>
          <a:p>
            <a:r>
              <a:rPr lang="en-US" dirty="0"/>
              <a:t>K = 7 Severe storm</a:t>
            </a:r>
          </a:p>
          <a:p>
            <a:r>
              <a:rPr lang="en-US" dirty="0"/>
              <a:t>K = 8 Very severe storm</a:t>
            </a:r>
          </a:p>
          <a:p>
            <a:r>
              <a:rPr lang="en-US" dirty="0"/>
              <a:t>K = 9 Extremely severe storm</a:t>
            </a:r>
          </a:p>
        </p:txBody>
      </p:sp>
      <p:sp>
        <p:nvSpPr>
          <p:cNvPr id="6" name="Rectangle 5"/>
          <p:cNvSpPr/>
          <p:nvPr/>
        </p:nvSpPr>
        <p:spPr>
          <a:xfrm>
            <a:off x="5736265" y="2870537"/>
            <a:ext cx="3102935" cy="2031325"/>
          </a:xfrm>
          <a:prstGeom prst="rect">
            <a:avLst/>
          </a:prstGeom>
        </p:spPr>
        <p:txBody>
          <a:bodyPr wrap="square">
            <a:spAutoFit/>
          </a:bodyPr>
          <a:lstStyle/>
          <a:p>
            <a:r>
              <a:rPr lang="en-US" dirty="0"/>
              <a:t>A = 0 - 7 Quiet</a:t>
            </a:r>
          </a:p>
          <a:p>
            <a:r>
              <a:rPr lang="en-US" dirty="0"/>
              <a:t>A = 8 - 15 Unsettled</a:t>
            </a:r>
          </a:p>
          <a:p>
            <a:r>
              <a:rPr lang="en-US" dirty="0"/>
              <a:t>A= 8 - 15 Unsettled</a:t>
            </a:r>
          </a:p>
          <a:p>
            <a:r>
              <a:rPr lang="en-US" dirty="0"/>
              <a:t>A = 16 - 29 Active</a:t>
            </a:r>
          </a:p>
          <a:p>
            <a:r>
              <a:rPr lang="en-US" dirty="0"/>
              <a:t>A = 30 - 49 Minor storm</a:t>
            </a:r>
          </a:p>
          <a:p>
            <a:r>
              <a:rPr lang="en-US" dirty="0"/>
              <a:t>A = 50 - 99 Major storm</a:t>
            </a:r>
          </a:p>
          <a:p>
            <a:r>
              <a:rPr lang="en-US" dirty="0"/>
              <a:t>A = 100 - 400 Severe storm</a:t>
            </a:r>
          </a:p>
        </p:txBody>
      </p:sp>
      <p:sp>
        <p:nvSpPr>
          <p:cNvPr id="7" name="Rectangle 6"/>
          <p:cNvSpPr/>
          <p:nvPr/>
        </p:nvSpPr>
        <p:spPr>
          <a:xfrm>
            <a:off x="5461590" y="5092234"/>
            <a:ext cx="3599121" cy="1200329"/>
          </a:xfrm>
          <a:prstGeom prst="rect">
            <a:avLst/>
          </a:prstGeom>
        </p:spPr>
        <p:txBody>
          <a:bodyPr wrap="square">
            <a:spAutoFit/>
          </a:bodyPr>
          <a:lstStyle/>
          <a:p>
            <a:r>
              <a:rPr lang="en-US" dirty="0"/>
              <a:t>Generally, propagation conditions are best when the A index is 15 or lower, and the K index is 3 or lower.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latin typeface="Segoe Print" pitchFamily="2" charset="0"/>
              </a:rPr>
              <a:t>Solar storms and why we care</a:t>
            </a: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35250"/>
            <a:ext cx="6248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Grp="1" noChangeArrowheads="1"/>
          </p:cNvSpPr>
          <p:nvPr>
            <p:ph type="body" idx="1"/>
          </p:nvPr>
        </p:nvSpPr>
        <p:spPr>
          <a:xfrm>
            <a:off x="381000" y="1295400"/>
            <a:ext cx="8229600" cy="1295400"/>
          </a:xfrm>
          <a:noFill/>
        </p:spPr>
        <p:txBody>
          <a:bodyPr/>
          <a:lstStyle/>
          <a:p>
            <a:pPr eaLnBrk="1" hangingPunct="1">
              <a:lnSpc>
                <a:spcPct val="80000"/>
              </a:lnSpc>
            </a:pPr>
            <a:r>
              <a:rPr lang="en-US" sz="1600" smtClean="0"/>
              <a:t>The earth’s magnetic field forms a bubble around our planet called the magnetosphere, which deflects solar wind gusts. Earth's magnetic field and the Interplanetary Magnetic Field (IMF) come into contact at the magnetopause: a place where the magnetosphere meets the solar wind. Earth's magnetic field points north at the magnetopause. If the IMF points south -- a condition scientists call "southward Bz" -- then the IMF can partially cancel Earth's magnetic field at the point of contact. </a:t>
            </a:r>
          </a:p>
        </p:txBody>
      </p:sp>
      <p:sp>
        <p:nvSpPr>
          <p:cNvPr id="24585" name="Rectangle 9"/>
          <p:cNvSpPr>
            <a:spLocks noChangeArrowheads="1"/>
          </p:cNvSpPr>
          <p:nvPr/>
        </p:nvSpPr>
        <p:spPr bwMode="auto">
          <a:xfrm>
            <a:off x="152400" y="3276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endParaRPr lang="en-US" sz="2000"/>
          </a:p>
        </p:txBody>
      </p:sp>
      <p:sp>
        <p:nvSpPr>
          <p:cNvPr id="24586" name="Rectangle 10"/>
          <p:cNvSpPr>
            <a:spLocks noChangeArrowheads="1"/>
          </p:cNvSpPr>
          <p:nvPr/>
        </p:nvSpPr>
        <p:spPr bwMode="auto">
          <a:xfrm>
            <a:off x="304800" y="2667000"/>
            <a:ext cx="2209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1600"/>
              <a:t>When Bz is south, that is, opposite Earth's magnetic field, the two fields link up.  You can then follow a field line from Earth directly into the solar wind -- or from the solar wind to Earth. South-pointing Bz's open a door through which energy from the solar wind can reach Earth's atmosphere</a:t>
            </a:r>
          </a:p>
          <a:p>
            <a:pPr marL="342900" indent="-342900">
              <a:lnSpc>
                <a:spcPct val="80000"/>
              </a:lnSpc>
              <a:spcBef>
                <a:spcPct val="20000"/>
              </a:spcBef>
              <a:buFontTx/>
              <a:buChar char="•"/>
            </a:pP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1+#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584">
                                            <p:txEl>
                                              <p:pRg st="0" end="0"/>
                                            </p:txEl>
                                          </p:spTgt>
                                        </p:tgtEl>
                                        <p:attrNameLst>
                                          <p:attrName>style.visibility</p:attrName>
                                        </p:attrNameLst>
                                      </p:cBhvr>
                                      <p:to>
                                        <p:strVal val="visible"/>
                                      </p:to>
                                    </p:set>
                                    <p:anim calcmode="lin" valueType="num">
                                      <p:cBhvr additive="base">
                                        <p:cTn id="11"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nodePh="1">
                                  <p:stCondLst>
                                    <p:cond delay="0"/>
                                  </p:stCondLst>
                                  <p:endCondLst>
                                    <p:cond evt="begin" delay="0">
                                      <p:tn val="15"/>
                                    </p:cond>
                                  </p:endCondLst>
                                  <p:childTnLst>
                                    <p:set>
                                      <p:cBhvr>
                                        <p:cTn id="16" dur="1" fill="hold">
                                          <p:stCondLst>
                                            <p:cond delay="0"/>
                                          </p:stCondLst>
                                        </p:cTn>
                                        <p:tgtEl>
                                          <p:spTgt spid="24585">
                                            <p:txEl>
                                              <p:pRg st="0" end="0"/>
                                            </p:txEl>
                                          </p:spTgt>
                                        </p:tgtEl>
                                        <p:attrNameLst>
                                          <p:attrName>style.visibility</p:attrName>
                                        </p:attrNameLst>
                                      </p:cBhvr>
                                      <p:to>
                                        <p:strVal val="visible"/>
                                      </p:to>
                                    </p:set>
                                    <p:anim calcmode="lin" valueType="num">
                                      <p:cBhvr additive="base">
                                        <p:cTn id="17" dur="500" fill="hold"/>
                                        <p:tgtEl>
                                          <p:spTgt spid="2458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5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4586">
                                            <p:txEl>
                                              <p:pRg st="0" end="0"/>
                                            </p:txEl>
                                          </p:spTgt>
                                        </p:tgtEl>
                                        <p:attrNameLst>
                                          <p:attrName>style.visibility</p:attrName>
                                        </p:attrNameLst>
                                      </p:cBhvr>
                                      <p:to>
                                        <p:strVal val="visible"/>
                                      </p:to>
                                    </p:set>
                                    <p:anim calcmode="lin" valueType="num">
                                      <p:cBhvr additive="base">
                                        <p:cTn id="23" dur="500" fill="hold"/>
                                        <p:tgtEl>
                                          <p:spTgt spid="2458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8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dirty="0" err="1" smtClean="0">
                <a:latin typeface="Segoe Print" pitchFamily="2" charset="0"/>
              </a:rPr>
              <a:t>Ionosondes</a:t>
            </a:r>
            <a:r>
              <a:rPr lang="en-US" sz="3200" dirty="0" smtClean="0">
                <a:latin typeface="Segoe Print" pitchFamily="2" charset="0"/>
              </a:rPr>
              <a:t>: your window to the ionosphere</a:t>
            </a:r>
          </a:p>
        </p:txBody>
      </p:sp>
      <p:sp>
        <p:nvSpPr>
          <p:cNvPr id="23555" name="Rectangle 3"/>
          <p:cNvSpPr>
            <a:spLocks noGrp="1" noChangeArrowheads="1"/>
          </p:cNvSpPr>
          <p:nvPr>
            <p:ph type="body" idx="1"/>
          </p:nvPr>
        </p:nvSpPr>
        <p:spPr/>
        <p:txBody>
          <a:bodyPr/>
          <a:lstStyle/>
          <a:p>
            <a:pPr eaLnBrk="1" hangingPunct="1">
              <a:lnSpc>
                <a:spcPct val="90000"/>
              </a:lnSpc>
            </a:pPr>
            <a:r>
              <a:rPr lang="en-US" sz="2000" dirty="0" smtClean="0">
                <a:latin typeface="Segoe Print" pitchFamily="2" charset="0"/>
              </a:rPr>
              <a:t>An </a:t>
            </a:r>
            <a:r>
              <a:rPr lang="en-US" sz="2000" dirty="0" err="1" smtClean="0">
                <a:latin typeface="Segoe Print" pitchFamily="2" charset="0"/>
              </a:rPr>
              <a:t>ionospheric</a:t>
            </a:r>
            <a:r>
              <a:rPr lang="en-US" sz="2000" dirty="0" smtClean="0">
                <a:latin typeface="Segoe Print" pitchFamily="2" charset="0"/>
              </a:rPr>
              <a:t> sounder uses basic radar techniques to detect the electron density of the ionosphere </a:t>
            </a:r>
            <a:r>
              <a:rPr lang="en-US" sz="2000" dirty="0" smtClean="0">
                <a:latin typeface="Segoe Print" pitchFamily="2" charset="0"/>
              </a:rPr>
              <a:t>as a </a:t>
            </a:r>
            <a:r>
              <a:rPr lang="en-US" sz="2000" dirty="0" smtClean="0">
                <a:latin typeface="Segoe Print" pitchFamily="2" charset="0"/>
              </a:rPr>
              <a:t>function of height.  Each component of solar emissions tends to be deposited at a particular altitude or range of altitudes. The peaks of these layers usually form between 70 and 300 km altitude and are identified by the letters D, E, F1 and F2, in order of their altitude.</a:t>
            </a:r>
          </a:p>
          <a:p>
            <a:pPr eaLnBrk="1" hangingPunct="1">
              <a:lnSpc>
                <a:spcPct val="90000"/>
              </a:lnSpc>
            </a:pPr>
            <a:endParaRPr lang="en-US" sz="2000" dirty="0" smtClean="0"/>
          </a:p>
          <a:p>
            <a:pPr eaLnBrk="1" hangingPunct="1">
              <a:lnSpc>
                <a:spcPct val="90000"/>
              </a:lnSpc>
            </a:pPr>
            <a:r>
              <a:rPr lang="en-US" sz="2000" dirty="0" smtClean="0">
                <a:latin typeface="Segoe Print" pitchFamily="2" charset="0"/>
              </a:rPr>
              <a:t>By scanning the transmitted frequency from 1 MHz to as high as 40 MHz and measuring the time delay of any echoes, a vertically transmitting sounder can provide a profile of electron density vs.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706</TotalTime>
  <Words>1311</Words>
  <Application>Microsoft Office PowerPoint</Application>
  <PresentationFormat>On-screen Show (4:3)</PresentationFormat>
  <Paragraphs>106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Segoe Print</vt:lpstr>
      <vt:lpstr>Britannic Bold</vt:lpstr>
      <vt:lpstr>Default Design</vt:lpstr>
      <vt:lpstr>HF Propagation</vt:lpstr>
      <vt:lpstr>Agenda</vt:lpstr>
      <vt:lpstr>Purpose</vt:lpstr>
      <vt:lpstr>Three Magic Words Courtesy of Eric Nichols, KL7AJ</vt:lpstr>
      <vt:lpstr>Propagation Modes</vt:lpstr>
      <vt:lpstr>Propagation Modes</vt:lpstr>
      <vt:lpstr>Solar Flux And Sunspots</vt:lpstr>
      <vt:lpstr>Solar storms and why we care</vt:lpstr>
      <vt:lpstr>Ionosondes: your window to the ionosphere</vt:lpstr>
      <vt:lpstr>Ionosonde</vt:lpstr>
      <vt:lpstr>Ionosonde antenna</vt:lpstr>
      <vt:lpstr>Ionogram</vt:lpstr>
      <vt:lpstr>What does Es look like?</vt:lpstr>
      <vt:lpstr>Food for thought: X and O Mode Propagation from Eric Nichols, KL7AJ</vt:lpstr>
      <vt:lpstr>Food for thought: X and O Mode Propagation from Eric Nichols, KL7AJ</vt:lpstr>
      <vt:lpstr>X and O Mode</vt:lpstr>
      <vt:lpstr>Handy websites</vt:lpstr>
      <vt:lpstr>Spaceweather.com</vt:lpstr>
      <vt:lpstr>Solarham.com</vt:lpstr>
      <vt:lpstr>Solarmonitor.org</vt:lpstr>
      <vt:lpstr>Solarsoft on Solarmonitor</vt:lpstr>
      <vt:lpstr>Ionogram database</vt:lpstr>
      <vt:lpstr>PSK Reporter</vt:lpstr>
      <vt:lpstr>voacap.com</vt:lpstr>
      <vt:lpstr>voacap.com</vt:lpstr>
      <vt:lpstr>voacap.com</vt:lpstr>
      <vt:lpstr>Questions?</vt:lpstr>
    </vt:vector>
  </TitlesOfParts>
  <Company>Plant Performance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 Propagation</dc:title>
  <dc:creator>SMI23114</dc:creator>
  <cp:lastModifiedBy>Shack</cp:lastModifiedBy>
  <cp:revision>50</cp:revision>
  <dcterms:created xsi:type="dcterms:W3CDTF">2010-06-14T01:43:00Z</dcterms:created>
  <dcterms:modified xsi:type="dcterms:W3CDTF">2012-03-03T04:13:48Z</dcterms:modified>
</cp:coreProperties>
</file>