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overhead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21" d="100"/>
          <a:sy n="121" d="100"/>
        </p:scale>
        <p:origin x="6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1E73D-2663-4741-921D-2597263C0B08}" type="datetimeFigureOut">
              <a:rPr lang="en-US" smtClean="0"/>
              <a:t>1/8/24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BFDB-0242-674A-9F14-AC732044E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143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1E73D-2663-4741-921D-2597263C0B08}" type="datetimeFigureOut">
              <a:rPr lang="en-US" smtClean="0"/>
              <a:t>1/8/24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BFDB-0242-674A-9F14-AC732044E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188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1E73D-2663-4741-921D-2597263C0B08}" type="datetimeFigureOut">
              <a:rPr lang="en-US" smtClean="0"/>
              <a:t>1/8/24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BFDB-0242-674A-9F14-AC732044E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010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1E73D-2663-4741-921D-2597263C0B08}" type="datetimeFigureOut">
              <a:rPr lang="en-US" smtClean="0"/>
              <a:t>1/8/24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BFDB-0242-674A-9F14-AC732044E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020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1E73D-2663-4741-921D-2597263C0B08}" type="datetimeFigureOut">
              <a:rPr lang="en-US" smtClean="0"/>
              <a:t>1/8/24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BFDB-0242-674A-9F14-AC732044E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51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1E73D-2663-4741-921D-2597263C0B08}" type="datetimeFigureOut">
              <a:rPr lang="en-US" smtClean="0"/>
              <a:t>1/8/24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BFDB-0242-674A-9F14-AC732044E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431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1E73D-2663-4741-921D-2597263C0B08}" type="datetimeFigureOut">
              <a:rPr lang="en-US" smtClean="0"/>
              <a:t>1/8/24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BFDB-0242-674A-9F14-AC732044E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991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1E73D-2663-4741-921D-2597263C0B08}" type="datetimeFigureOut">
              <a:rPr lang="en-US" smtClean="0"/>
              <a:t>1/8/24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BFDB-0242-674A-9F14-AC732044E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320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1E73D-2663-4741-921D-2597263C0B08}" type="datetimeFigureOut">
              <a:rPr lang="en-US" smtClean="0"/>
              <a:t>1/8/24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BFDB-0242-674A-9F14-AC732044E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552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1E73D-2663-4741-921D-2597263C0B08}" type="datetimeFigureOut">
              <a:rPr lang="en-US" smtClean="0"/>
              <a:t>1/8/24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BFDB-0242-674A-9F14-AC732044E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81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1E73D-2663-4741-921D-2597263C0B08}" type="datetimeFigureOut">
              <a:rPr lang="en-US" smtClean="0"/>
              <a:t>1/8/24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BFDB-0242-674A-9F14-AC732044E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616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1E73D-2663-4741-921D-2597263C0B08}" type="datetimeFigureOut">
              <a:rPr lang="en-US" smtClean="0"/>
              <a:t>1/8/24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8BFDB-0242-674A-9F14-AC732044E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4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6C5E9-7293-2C62-6ADD-54B027B5AA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b="1" dirty="0">
                <a:solidFill>
                  <a:srgbClr val="FF0000"/>
                </a:solidFill>
              </a:rPr>
              <a:t>POTA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1550C7-2822-5541-282B-C02F88FF8D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Parks On The Air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A20AE8-750C-9D6D-ECA1-623EFAB2E0AA}"/>
              </a:ext>
            </a:extLst>
          </p:cNvPr>
          <p:cNvSpPr txBox="1"/>
          <p:nvPr/>
        </p:nvSpPr>
        <p:spPr>
          <a:xfrm>
            <a:off x="5517931" y="30795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2" descr="Amateur | Worksop Amateur Radio Society">
            <a:extLst>
              <a:ext uri="{FF2B5EF4-FFF2-40B4-BE49-F238E27FC236}">
                <a16:creationId xmlns:a16="http://schemas.microsoft.com/office/drawing/2014/main" id="{4062606C-0C05-138F-5B1F-E7C8241CB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231" y="369194"/>
            <a:ext cx="3140769" cy="314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943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3DA11D-656C-8F96-32D6-2EE262B34CBF}"/>
              </a:ext>
            </a:extLst>
          </p:cNvPr>
          <p:cNvSpPr>
            <a:spLocks noGrp="1"/>
          </p:cNvSpPr>
          <p:nvPr/>
        </p:nvSpPr>
        <p:spPr>
          <a:xfrm>
            <a:off x="1354454" y="277806"/>
            <a:ext cx="6914523" cy="13208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  <a:lvl6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6pPr>
            <a:lvl7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7pPr>
            <a:lvl8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8pPr>
            <a:lvl9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dirty="0"/>
              <a:t>I Already Love It!</a:t>
            </a:r>
            <a:br>
              <a:rPr lang="en-US" dirty="0"/>
            </a:br>
            <a:r>
              <a:rPr lang="en-US" dirty="0"/>
              <a:t>Where do I go from here?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599B150-D3BE-41CB-3C3E-484237DD72DD}"/>
              </a:ext>
            </a:extLst>
          </p:cNvPr>
          <p:cNvSpPr>
            <a:spLocks noGrp="1"/>
          </p:cNvSpPr>
          <p:nvPr/>
        </p:nvSpPr>
        <p:spPr>
          <a:xfrm>
            <a:off x="-74760" y="1870605"/>
            <a:ext cx="3943204" cy="5762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dirty="0"/>
              <a:t>https://</a:t>
            </a:r>
            <a:r>
              <a:rPr lang="en-US" dirty="0" err="1"/>
              <a:t>parksontheair.com</a:t>
            </a:r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2E96D53-5CD8-8CC6-F8E3-343AEE646C58}"/>
              </a:ext>
            </a:extLst>
          </p:cNvPr>
          <p:cNvSpPr>
            <a:spLocks noGrp="1"/>
          </p:cNvSpPr>
          <p:nvPr/>
        </p:nvSpPr>
        <p:spPr>
          <a:xfrm>
            <a:off x="4293432" y="1969753"/>
            <a:ext cx="4765910" cy="5762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dirty="0"/>
              <a:t>https://pota.app</a:t>
            </a:r>
          </a:p>
        </p:txBody>
      </p:sp>
      <p:pic>
        <p:nvPicPr>
          <p:cNvPr id="7" name="Content Placeholder 11">
            <a:extLst>
              <a:ext uri="{FF2B5EF4-FFF2-40B4-BE49-F238E27FC236}">
                <a16:creationId xmlns:a16="http://schemas.microsoft.com/office/drawing/2014/main" id="{EDEA76F3-2FC2-4B12-2B4F-527B9A54DF40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586" y="2618865"/>
            <a:ext cx="4907756" cy="3644283"/>
          </a:xfrm>
          <a:prstGeom prst="rect">
            <a:avLst/>
          </a:prstGeom>
        </p:spPr>
      </p:pic>
      <p:pic>
        <p:nvPicPr>
          <p:cNvPr id="8" name="Picture 7" descr="Amateur | Worksop Amateur Radio Society">
            <a:extLst>
              <a:ext uri="{FF2B5EF4-FFF2-40B4-BE49-F238E27FC236}">
                <a16:creationId xmlns:a16="http://schemas.microsoft.com/office/drawing/2014/main" id="{94CCA51A-36FD-A2DC-5D17-5C2985159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510"/>
            <a:ext cx="2147650" cy="21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9">
            <a:extLst>
              <a:ext uri="{FF2B5EF4-FFF2-40B4-BE49-F238E27FC236}">
                <a16:creationId xmlns:a16="http://schemas.microsoft.com/office/drawing/2014/main" id="{6CD1F1CB-C4BF-8F76-43FF-AC4CA0DB6A98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84657" y="2627674"/>
            <a:ext cx="3947743" cy="363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21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C3FBEEF-D509-4A92-C45B-1E89B614A212}"/>
              </a:ext>
            </a:extLst>
          </p:cNvPr>
          <p:cNvSpPr>
            <a:spLocks noGrp="1"/>
          </p:cNvSpPr>
          <p:nvPr/>
        </p:nvSpPr>
        <p:spPr>
          <a:xfrm>
            <a:off x="453321" y="274120"/>
            <a:ext cx="3232802" cy="5173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  <a:lvl6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6pPr>
            <a:lvl7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7pPr>
            <a:lvl8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8pPr>
            <a:lvl9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600" dirty="0">
                <a:latin typeface="Arial"/>
                <a:cs typeface="Arial"/>
              </a:rPr>
              <a:t>Details for Clubs</a:t>
            </a:r>
            <a:endParaRPr lang="en-US" sz="3600" dirty="0"/>
          </a:p>
        </p:txBody>
      </p:sp>
      <p:pic>
        <p:nvPicPr>
          <p:cNvPr id="5" name="Picture 4" descr="A picture containing tree, person, outdoor, ground&#10;&#10;Description automatically generated">
            <a:extLst>
              <a:ext uri="{FF2B5EF4-FFF2-40B4-BE49-F238E27FC236}">
                <a16:creationId xmlns:a16="http://schemas.microsoft.com/office/drawing/2014/main" id="{EFFE1A1A-F215-031B-D350-C3CA608D3A34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/>
          <a:srcRect l="6426" r="5648" b="-130"/>
          <a:stretch/>
        </p:blipFill>
        <p:spPr>
          <a:xfrm>
            <a:off x="4181500" y="1629664"/>
            <a:ext cx="4509179" cy="4187049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54F540E-7F3C-FF01-BF67-48FB87A9C253}"/>
              </a:ext>
            </a:extLst>
          </p:cNvPr>
          <p:cNvSpPr>
            <a:spLocks noGrp="1"/>
          </p:cNvSpPr>
          <p:nvPr/>
        </p:nvSpPr>
        <p:spPr>
          <a:xfrm>
            <a:off x="453321" y="2069764"/>
            <a:ext cx="3232802" cy="374694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t">
            <a:normAutofit fontScale="850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063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126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189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251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5314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2377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19944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6503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marL="285750" indent="-285750">
              <a:buFont typeface="Arial" charset="2"/>
              <a:buChar char="•"/>
            </a:pPr>
            <a:r>
              <a:rPr lang="en-US" sz="2000" dirty="0">
                <a:latin typeface="Arial"/>
                <a:cs typeface="Arial"/>
              </a:rPr>
              <a:t>Need a club account</a:t>
            </a:r>
            <a:endParaRPr lang="en-US" dirty="0"/>
          </a:p>
          <a:p>
            <a:pPr marL="285750" indent="-285750">
              <a:buFont typeface="Arial" charset="2"/>
              <a:buChar char="•"/>
            </a:pPr>
            <a:r>
              <a:rPr lang="en-US" sz="2000" dirty="0">
                <a:latin typeface="Arial"/>
                <a:cs typeface="Arial"/>
              </a:rPr>
              <a:t>Need a couple of club members</a:t>
            </a:r>
          </a:p>
          <a:p>
            <a:pPr marL="285750" indent="-285750">
              <a:buFont typeface="Arial" charset="2"/>
              <a:buChar char="•"/>
            </a:pPr>
            <a:r>
              <a:rPr lang="en-US" sz="2000" dirty="0">
                <a:latin typeface="Arial"/>
                <a:cs typeface="Arial"/>
              </a:rPr>
              <a:t>Use the club call on the air</a:t>
            </a:r>
          </a:p>
          <a:p>
            <a:pPr marL="285750" indent="-285750">
              <a:buFont typeface="Arial" charset="2"/>
              <a:buChar char="•"/>
            </a:pPr>
            <a:r>
              <a:rPr lang="en-US" sz="2000" dirty="0">
                <a:latin typeface="Arial"/>
                <a:cs typeface="Arial"/>
              </a:rPr>
              <a:t>Log files contain both the &lt;STATION_CALLSIGN&gt; and &lt;OPERATOR&gt; ADI tags</a:t>
            </a:r>
          </a:p>
          <a:p>
            <a:pPr marL="285750" indent="-285750">
              <a:buFont typeface="Arial" charset="2"/>
              <a:buChar char="•"/>
            </a:pPr>
            <a:r>
              <a:rPr lang="en-US" sz="2000" dirty="0">
                <a:latin typeface="Arial"/>
                <a:cs typeface="Arial"/>
              </a:rPr>
              <a:t>Both the club and the operator get credit for the QSOs</a:t>
            </a:r>
          </a:p>
          <a:p>
            <a:pPr marL="285750" indent="-285750">
              <a:buFont typeface="Arial" charset="2"/>
              <a:buChar char="•"/>
            </a:pPr>
            <a:r>
              <a:rPr lang="en-US" sz="2000" dirty="0">
                <a:latin typeface="Arial"/>
                <a:cs typeface="Arial"/>
              </a:rPr>
              <a:t>Dupes are counted based on the club callsign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84453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FBA3620F-F238-7DF2-135F-3559058D9C20}"/>
              </a:ext>
            </a:extLst>
          </p:cNvPr>
          <p:cNvSpPr txBox="1"/>
          <p:nvPr/>
        </p:nvSpPr>
        <p:spPr>
          <a:xfrm>
            <a:off x="1249589" y="1743680"/>
            <a:ext cx="7652780" cy="52322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2800" dirty="0"/>
              <a:t>Last piece of advice: learn this in steps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A336C54A-F453-B325-9AD9-274A6FBE5043}"/>
              </a:ext>
            </a:extLst>
          </p:cNvPr>
          <p:cNvSpPr txBox="1"/>
          <p:nvPr/>
        </p:nvSpPr>
        <p:spPr>
          <a:xfrm>
            <a:off x="399699" y="3029849"/>
            <a:ext cx="6011693" cy="3266985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Setup your kit in the back yard and make sure you have everything (and it works)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Make a checklist based on your test setup so everything gets into the car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Start close to home, when the weather is good, and the activation is all you have planned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CD2A11FF-9AF4-C8AB-4972-B91C4EE7B148}"/>
              </a:ext>
            </a:extLst>
          </p:cNvPr>
          <p:cNvSpPr txBox="1"/>
          <p:nvPr/>
        </p:nvSpPr>
        <p:spPr>
          <a:xfrm>
            <a:off x="399699" y="2498208"/>
            <a:ext cx="9352559" cy="67710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If you can, visit the place you plan to activate before your actual activation</a:t>
            </a:r>
          </a:p>
          <a:p>
            <a:endParaRPr lang="en-US" dirty="0"/>
          </a:p>
        </p:txBody>
      </p:sp>
      <p:pic>
        <p:nvPicPr>
          <p:cNvPr id="8" name="Picture 7" descr="Amateur | Worksop Amateur Radio Society">
            <a:extLst>
              <a:ext uri="{FF2B5EF4-FFF2-40B4-BE49-F238E27FC236}">
                <a16:creationId xmlns:a16="http://schemas.microsoft.com/office/drawing/2014/main" id="{BAFD518B-195E-1347-29DC-8EBE968AF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350" y="0"/>
            <a:ext cx="2147650" cy="21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881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eld Day">
            <a:extLst>
              <a:ext uri="{FF2B5EF4-FFF2-40B4-BE49-F238E27FC236}">
                <a16:creationId xmlns:a16="http://schemas.microsoft.com/office/drawing/2014/main" id="{4AF65532-B62E-32A0-EE4D-005C2E6FB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9388"/>
            <a:ext cx="3171825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“ARRL National Parks on the Air” Event to Mark National ...">
            <a:extLst>
              <a:ext uri="{FF2B5EF4-FFF2-40B4-BE49-F238E27FC236}">
                <a16:creationId xmlns:a16="http://schemas.microsoft.com/office/drawing/2014/main" id="{E0B4C2A7-239F-0169-F8B1-B5A99C0D6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343"/>
            <a:ext cx="1860331" cy="1334323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ctor: Curved 3">
            <a:extLst>
              <a:ext uri="{FF2B5EF4-FFF2-40B4-BE49-F238E27FC236}">
                <a16:creationId xmlns:a16="http://schemas.microsoft.com/office/drawing/2014/main" id="{1F4F72C2-678F-32EC-D55D-EB7CA9B7C32E}"/>
              </a:ext>
            </a:extLst>
          </p:cNvPr>
          <p:cNvCxnSpPr>
            <a:cxnSpLocks/>
          </p:cNvCxnSpPr>
          <p:nvPr/>
        </p:nvCxnSpPr>
        <p:spPr>
          <a:xfrm>
            <a:off x="1860331" y="1415217"/>
            <a:ext cx="822300" cy="640297"/>
          </a:xfrm>
          <a:prstGeom prst="curved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Curved 14">
            <a:extLst>
              <a:ext uri="{FF2B5EF4-FFF2-40B4-BE49-F238E27FC236}">
                <a16:creationId xmlns:a16="http://schemas.microsoft.com/office/drawing/2014/main" id="{700C7A15-0F30-10B8-0400-14A45A68D94A}"/>
              </a:ext>
            </a:extLst>
          </p:cNvPr>
          <p:cNvCxnSpPr>
            <a:cxnSpLocks/>
          </p:cNvCxnSpPr>
          <p:nvPr/>
        </p:nvCxnSpPr>
        <p:spPr>
          <a:xfrm flipV="1">
            <a:off x="1651579" y="3214100"/>
            <a:ext cx="1006655" cy="667513"/>
          </a:xfrm>
          <a:prstGeom prst="curved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or: Curved 17">
            <a:extLst>
              <a:ext uri="{FF2B5EF4-FFF2-40B4-BE49-F238E27FC236}">
                <a16:creationId xmlns:a16="http://schemas.microsoft.com/office/drawing/2014/main" id="{05C4F6F3-37FE-CC51-0DBF-334FA4E7FD30}"/>
              </a:ext>
            </a:extLst>
          </p:cNvPr>
          <p:cNvCxnSpPr>
            <a:cxnSpLocks/>
          </p:cNvCxnSpPr>
          <p:nvPr/>
        </p:nvCxnSpPr>
        <p:spPr>
          <a:xfrm rot="10800000" flipV="1">
            <a:off x="3897963" y="1075974"/>
            <a:ext cx="1198679" cy="1164805"/>
          </a:xfrm>
          <a:prstGeom prst="curved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Curved 20">
            <a:extLst>
              <a:ext uri="{FF2B5EF4-FFF2-40B4-BE49-F238E27FC236}">
                <a16:creationId xmlns:a16="http://schemas.microsoft.com/office/drawing/2014/main" id="{E319C5E4-C63F-DA7E-6F0A-CBFD9D47F539}"/>
              </a:ext>
            </a:extLst>
          </p:cNvPr>
          <p:cNvCxnSpPr>
            <a:cxnSpLocks/>
          </p:cNvCxnSpPr>
          <p:nvPr/>
        </p:nvCxnSpPr>
        <p:spPr>
          <a:xfrm rot="10800000">
            <a:off x="3993974" y="3169663"/>
            <a:ext cx="1006655" cy="781814"/>
          </a:xfrm>
          <a:prstGeom prst="curved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mateur | Worksop Amateur Radio Society">
            <a:extLst>
              <a:ext uri="{FF2B5EF4-FFF2-40B4-BE49-F238E27FC236}">
                <a16:creationId xmlns:a16="http://schemas.microsoft.com/office/drawing/2014/main" id="{94F53A18-54C5-D848-9532-8E04A97CF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04" y="1999304"/>
            <a:ext cx="1772548" cy="177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1170ACF-8821-E6DC-E6FF-185A734D8AE5}"/>
              </a:ext>
            </a:extLst>
          </p:cNvPr>
          <p:cNvSpPr/>
          <p:nvPr/>
        </p:nvSpPr>
        <p:spPr>
          <a:xfrm>
            <a:off x="3525460" y="170327"/>
            <a:ext cx="4262705" cy="92333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lIns="91440" tIns="45720" rIns="91440" bIns="4572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DXPeditions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2" name="Picture 11" descr="Micro BITX QRP Transceiver Kit Preorder · Red River Radio ...">
            <a:extLst>
              <a:ext uri="{FF2B5EF4-FFF2-40B4-BE49-F238E27FC236}">
                <a16:creationId xmlns:a16="http://schemas.microsoft.com/office/drawing/2014/main" id="{AD93AA91-614D-E845-90B8-87C85F3C0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391" y="2936174"/>
            <a:ext cx="3325302" cy="215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1093A7B-FC7B-135F-3D5F-887F8DAC1205}"/>
              </a:ext>
            </a:extLst>
          </p:cNvPr>
          <p:cNvSpPr txBox="1"/>
          <p:nvPr/>
        </p:nvSpPr>
        <p:spPr>
          <a:xfrm>
            <a:off x="84083" y="5490286"/>
            <a:ext cx="92951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POTA was started by a team of volunteers after the 2016 program celebrating the </a:t>
            </a:r>
          </a:p>
          <a:p>
            <a:r>
              <a:rPr lang="en-US" dirty="0"/>
              <a:t>U.S. National park system </a:t>
            </a:r>
            <a:r>
              <a:rPr lang="en-US" dirty="0" err="1"/>
              <a:t>Centenial</a:t>
            </a:r>
            <a:r>
              <a:rPr lang="en-US" dirty="0"/>
              <a:t> came to an end.  </a:t>
            </a:r>
          </a:p>
          <a:p>
            <a:r>
              <a:rPr lang="en-US" dirty="0"/>
              <a:t>By including many of the best aspects of operating a radio in the great outdoors </a:t>
            </a:r>
          </a:p>
          <a:p>
            <a:r>
              <a:rPr lang="en-US" dirty="0"/>
              <a:t>with a simple set of rules it's quickly become very popular with an ever growing number of hams.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093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320E46-5115-9027-ED1A-BF33B29ED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01" y="232832"/>
            <a:ext cx="7693292" cy="1320800"/>
          </a:xfrm>
        </p:spPr>
        <p:txBody>
          <a:bodyPr/>
          <a:lstStyle/>
          <a:p>
            <a:r>
              <a:rPr lang="en-US" dirty="0"/>
              <a:t>Why would you want to do this?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135B9FA-CD21-5339-0481-614EA5339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78" y="2519984"/>
            <a:ext cx="5590880" cy="314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B023063-28C8-6CF0-0DD7-4C6C49C8B774}"/>
              </a:ext>
            </a:extLst>
          </p:cNvPr>
          <p:cNvSpPr/>
          <p:nvPr/>
        </p:nvSpPr>
        <p:spPr>
          <a:xfrm>
            <a:off x="2896459" y="1337956"/>
            <a:ext cx="28519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It’s Fun!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8EF8B-080F-1CDF-4637-C06AB32BE8C9}"/>
              </a:ext>
            </a:extLst>
          </p:cNvPr>
          <p:cNvSpPr txBox="1"/>
          <p:nvPr/>
        </p:nvSpPr>
        <p:spPr>
          <a:xfrm>
            <a:off x="5804807" y="2653630"/>
            <a:ext cx="33391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 some things never get old:</a:t>
            </a:r>
          </a:p>
          <a:p>
            <a:endParaRPr lang="en-US" dirty="0"/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“Thanks for the new one!”</a:t>
            </a:r>
            <a:endParaRPr lang="en-US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“Thanks for activating!”</a:t>
            </a:r>
            <a:endParaRPr lang="en-US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“Thanks for the park to park!”</a:t>
            </a:r>
            <a:endParaRPr lang="en-US" b="0" dirty="0">
              <a:effectLst/>
            </a:endParaRPr>
          </a:p>
          <a:p>
            <a:br>
              <a:rPr lang="en-US" b="0" dirty="0">
                <a:effectLst/>
              </a:rPr>
            </a:b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85F4DA-BF31-9B53-B622-1F666419ACEF}"/>
              </a:ext>
            </a:extLst>
          </p:cNvPr>
          <p:cNvSpPr txBox="1"/>
          <p:nvPr/>
        </p:nvSpPr>
        <p:spPr>
          <a:xfrm>
            <a:off x="94127" y="5701838"/>
            <a:ext cx="90154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Being a POTA activator is like being a DX-pedition - on Field Day – and having it all to yourself!  </a:t>
            </a:r>
          </a:p>
          <a:p>
            <a:r>
              <a:rPr lang="en-US" dirty="0"/>
              <a:t>As a hunter POTA is proof that the bands are not hopeless.  </a:t>
            </a:r>
          </a:p>
          <a:p>
            <a:r>
              <a:rPr lang="en-US" dirty="0"/>
              <a:t>There’s always someone to talk to – and they want to talk to you!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767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7BE311BE-1BD3-7F98-9559-E04206DF9288}"/>
              </a:ext>
            </a:extLst>
          </p:cNvPr>
          <p:cNvSpPr>
            <a:spLocks noGrp="1"/>
          </p:cNvSpPr>
          <p:nvPr/>
        </p:nvSpPr>
        <p:spPr>
          <a:xfrm>
            <a:off x="1461090" y="0"/>
            <a:ext cx="7388679" cy="13208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  <a:lvl6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6pPr>
            <a:lvl7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7pPr>
            <a:lvl8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8pPr>
            <a:lvl9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Why would you want to do this?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BF8BBA-584E-9616-B21C-461A32032193}"/>
              </a:ext>
            </a:extLst>
          </p:cNvPr>
          <p:cNvSpPr/>
          <p:nvPr/>
        </p:nvSpPr>
        <p:spPr>
          <a:xfrm>
            <a:off x="3556305" y="430180"/>
            <a:ext cx="3198248" cy="92333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lIns="91440" tIns="45720" rIns="91440" bIns="4572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It’s Easy!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ED62DA-862B-2C6B-3D59-75A9D4ECA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53" y="2118400"/>
            <a:ext cx="4531179" cy="3398384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BF951B-5A3E-63B3-5490-1D92EF7B59AA}"/>
              </a:ext>
            </a:extLst>
          </p:cNvPr>
          <p:cNvSpPr>
            <a:spLocks noGrp="1"/>
          </p:cNvSpPr>
          <p:nvPr/>
        </p:nvSpPr>
        <p:spPr>
          <a:xfrm>
            <a:off x="197853" y="1317829"/>
            <a:ext cx="4604657" cy="8005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t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2400" dirty="0"/>
              <a:t>You can hunt from your home shack.  Being outside is optional!</a:t>
            </a:r>
            <a:endParaRPr lang="en-US" sz="2400" dirty="0"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696825-FAA1-D081-77FC-06E66E0A08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2" t="16262" r="9947" b="3431"/>
          <a:stretch/>
        </p:blipFill>
        <p:spPr bwMode="auto">
          <a:xfrm>
            <a:off x="5115291" y="2178631"/>
            <a:ext cx="3830856" cy="3277922"/>
          </a:xfrm>
          <a:prstGeom prst="rect">
            <a:avLst/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AA7B8D4-8C3E-A2CF-0339-5EF2FA4F8CF2}"/>
              </a:ext>
            </a:extLst>
          </p:cNvPr>
          <p:cNvSpPr txBox="1">
            <a:spLocks/>
          </p:cNvSpPr>
          <p:nvPr/>
        </p:nvSpPr>
        <p:spPr>
          <a:xfrm>
            <a:off x="5018912" y="1438866"/>
            <a:ext cx="3830857" cy="68964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You can activate from your car with the mobile you already have</a:t>
            </a:r>
            <a:endParaRPr lang="en-US" sz="24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0272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A0B4B6-B76D-06D1-B7F1-1F7EAC052D5D}"/>
              </a:ext>
            </a:extLst>
          </p:cNvPr>
          <p:cNvSpPr>
            <a:spLocks noGrp="1"/>
          </p:cNvSpPr>
          <p:nvPr/>
        </p:nvSpPr>
        <p:spPr>
          <a:xfrm>
            <a:off x="1469227" y="493490"/>
            <a:ext cx="6297918" cy="113511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  <a:lvl6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6pPr>
            <a:lvl7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7pPr>
            <a:lvl8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8pPr>
            <a:lvl9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Why would you want to do this?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965D1D-35AE-9DF8-8538-55CC34ED592E}"/>
              </a:ext>
            </a:extLst>
          </p:cNvPr>
          <p:cNvSpPr/>
          <p:nvPr/>
        </p:nvSpPr>
        <p:spPr>
          <a:xfrm>
            <a:off x="981920" y="974875"/>
            <a:ext cx="7180159" cy="92333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91440" tIns="45720" rIns="91440" bIns="4572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Conditions are Better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5ED68CA-284D-D0C3-9C01-140E52C68DB1}"/>
              </a:ext>
            </a:extLst>
          </p:cNvPr>
          <p:cNvSpPr>
            <a:spLocks noGrp="1"/>
          </p:cNvSpPr>
          <p:nvPr/>
        </p:nvSpPr>
        <p:spPr>
          <a:xfrm>
            <a:off x="231227" y="3258208"/>
            <a:ext cx="2577556" cy="291381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t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2400"/>
              <a:t>Usually low noise</a:t>
            </a:r>
            <a:endParaRPr lang="en-US" sz="2400">
              <a:cs typeface="Arial"/>
            </a:endParaRPr>
          </a:p>
          <a:p>
            <a:r>
              <a:rPr lang="en-US" sz="2400"/>
              <a:t>Unique challenges</a:t>
            </a:r>
          </a:p>
          <a:p>
            <a:r>
              <a:rPr lang="en-US" sz="2400"/>
              <a:t>The park is likely more picturesque than your shack wall</a:t>
            </a:r>
          </a:p>
          <a:p>
            <a:r>
              <a:rPr lang="en-US" sz="2400"/>
              <a:t>A great opportunity to be an ambassador for amateur radio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ACCA56-13CA-7E78-EA48-5DFE5EBD8F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" t="13608" r="18095" b="5079"/>
          <a:stretch/>
        </p:blipFill>
        <p:spPr bwMode="auto">
          <a:xfrm>
            <a:off x="3271302" y="2838890"/>
            <a:ext cx="5588919" cy="3220572"/>
          </a:xfrm>
          <a:prstGeom prst="rect">
            <a:avLst/>
          </a:prstGeom>
          <a:noFill/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686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A8F861-2369-D5A6-3693-086C6E729EAA}"/>
              </a:ext>
            </a:extLst>
          </p:cNvPr>
          <p:cNvSpPr>
            <a:spLocks noGrp="1"/>
          </p:cNvSpPr>
          <p:nvPr/>
        </p:nvSpPr>
        <p:spPr>
          <a:xfrm>
            <a:off x="1503505" y="212171"/>
            <a:ext cx="7388679" cy="13208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  <a:lvl6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6pPr>
            <a:lvl7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7pPr>
            <a:lvl8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8pPr>
            <a:lvl9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Why would you want to do this?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E6B3DD-4D89-06CA-0A22-93FD79335EDB}"/>
              </a:ext>
            </a:extLst>
          </p:cNvPr>
          <p:cNvSpPr/>
          <p:nvPr/>
        </p:nvSpPr>
        <p:spPr>
          <a:xfrm>
            <a:off x="693551" y="1071306"/>
            <a:ext cx="7558609" cy="92333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lIns="91440" tIns="45720" rIns="91440" bIns="4572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You Can Earn Awards!</a:t>
            </a:r>
            <a:endParaRPr lang="en-US" sz="54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21EFF8-5687-88B3-EFCB-7EAAC00E9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27" y="2065620"/>
            <a:ext cx="3971244" cy="306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920EFC-D2CE-292E-4F84-ED7FCE819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492" y="2065620"/>
            <a:ext cx="4183516" cy="323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AFE2D1-6943-D6F7-FFFD-D697DA5F2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9215" y="3715329"/>
            <a:ext cx="3690912" cy="283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19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ee Vector Yellow Post-it Notes with Push Pin | Post it notes, Free vector  art, Free stationery">
            <a:extLst>
              <a:ext uri="{FF2B5EF4-FFF2-40B4-BE49-F238E27FC236}">
                <a16:creationId xmlns:a16="http://schemas.microsoft.com/office/drawing/2014/main" id="{DE0A9470-1C5F-0F03-23CE-E34C1A08D9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2" t="3989" r="14675" b="3852"/>
          <a:stretch/>
        </p:blipFill>
        <p:spPr bwMode="auto">
          <a:xfrm>
            <a:off x="2037349" y="494864"/>
            <a:ext cx="5615841" cy="521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42E48203-1C89-0E33-A72F-1D3A3B898C2A}"/>
              </a:ext>
            </a:extLst>
          </p:cNvPr>
          <p:cNvSpPr txBox="1"/>
          <p:nvPr/>
        </p:nvSpPr>
        <p:spPr>
          <a:xfrm rot="21006056">
            <a:off x="2511832" y="1056954"/>
            <a:ext cx="4132259" cy="369331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8800" b="1" dirty="0">
                <a:latin typeface="+mj-lt"/>
                <a:ea typeface="STXingkai" panose="020B0503020204020204" pitchFamily="2" charset="-122"/>
              </a:rPr>
              <a:t>POTA</a:t>
            </a:r>
          </a:p>
          <a:p>
            <a:endParaRPr lang="en-US" sz="1400" b="1" dirty="0">
              <a:latin typeface="+mj-lt"/>
              <a:ea typeface="STXingkai" panose="020B0503020204020204" pitchFamily="2" charset="-122"/>
            </a:endParaRPr>
          </a:p>
          <a:p>
            <a:r>
              <a:rPr lang="en-US" sz="6600" b="1" dirty="0">
                <a:latin typeface="Algerian" panose="04020705040A02060702" pitchFamily="82" charset="0"/>
                <a:ea typeface="STXingkai" panose="020B0503020204020204" pitchFamily="2" charset="-122"/>
              </a:rPr>
              <a:t>Is </a:t>
            </a:r>
            <a:r>
              <a:rPr lang="en-US" sz="6600" b="1" u="sng" dirty="0">
                <a:latin typeface="Algerian" panose="04020705040A02060702" pitchFamily="82" charset="0"/>
                <a:ea typeface="STXingkai" panose="020B0503020204020204" pitchFamily="2" charset="-122"/>
              </a:rPr>
              <a:t>NOT </a:t>
            </a:r>
            <a:r>
              <a:rPr lang="en-US" sz="6600" b="1" dirty="0">
                <a:latin typeface="Algerian" panose="04020705040A02060702" pitchFamily="82" charset="0"/>
                <a:ea typeface="STXingkai" panose="020B0503020204020204" pitchFamily="2" charset="-122"/>
              </a:rPr>
              <a:t>A</a:t>
            </a:r>
          </a:p>
          <a:p>
            <a:r>
              <a:rPr lang="en-US" sz="6600" b="1" dirty="0">
                <a:latin typeface="Algerian" panose="04020705040A02060702" pitchFamily="82" charset="0"/>
                <a:ea typeface="STXingkai" panose="020B0503020204020204" pitchFamily="2" charset="-122"/>
              </a:rPr>
              <a:t>Contest!</a:t>
            </a:r>
          </a:p>
        </p:txBody>
      </p:sp>
    </p:spTree>
    <p:extLst>
      <p:ext uri="{BB962C8B-B14F-4D97-AF65-F5344CB8AC3E}">
        <p14:creationId xmlns:p14="http://schemas.microsoft.com/office/powerpoint/2010/main" val="3319509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D31D55CE-8BEC-C10D-E01A-49D6801E013A}"/>
              </a:ext>
            </a:extLst>
          </p:cNvPr>
          <p:cNvSpPr>
            <a:spLocks noGrp="1"/>
          </p:cNvSpPr>
          <p:nvPr/>
        </p:nvSpPr>
        <p:spPr>
          <a:xfrm>
            <a:off x="1672436" y="-1097263"/>
            <a:ext cx="4645780" cy="78170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  <a:lvl6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6pPr>
            <a:lvl7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7pPr>
            <a:lvl8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8pPr>
            <a:lvl9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4000"/>
              <a:t>How Does it Work?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B335F7E-F6F5-6ADC-89CC-45B6894AE568}"/>
              </a:ext>
            </a:extLst>
          </p:cNvPr>
          <p:cNvSpPr>
            <a:spLocks noGrp="1"/>
          </p:cNvSpPr>
          <p:nvPr/>
        </p:nvSpPr>
        <p:spPr>
          <a:xfrm>
            <a:off x="4812323" y="952409"/>
            <a:ext cx="3786231" cy="5762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200" dirty="0"/>
              <a:t>Hunter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410DD81-0AEB-2D65-E020-F9A93D73D5C3}"/>
              </a:ext>
            </a:extLst>
          </p:cNvPr>
          <p:cNvSpPr>
            <a:spLocks noGrp="1"/>
          </p:cNvSpPr>
          <p:nvPr/>
        </p:nvSpPr>
        <p:spPr>
          <a:xfrm>
            <a:off x="757547" y="954425"/>
            <a:ext cx="3237779" cy="5762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200" dirty="0"/>
              <a:t>Activator</a:t>
            </a:r>
            <a:endParaRPr lang="en-US" dirty="0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1ED27B0B-0BE6-C708-53B0-8F3C6978203A}"/>
              </a:ext>
            </a:extLst>
          </p:cNvPr>
          <p:cNvSpPr txBox="1"/>
          <p:nvPr/>
        </p:nvSpPr>
        <p:spPr>
          <a:xfrm>
            <a:off x="1802124" y="220122"/>
            <a:ext cx="6668828" cy="6463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3200"/>
              <a:t>Just </a:t>
            </a:r>
            <a:r>
              <a:rPr lang="en-US" sz="3600"/>
              <a:t>..---</a:t>
            </a:r>
            <a:r>
              <a:rPr lang="en-US" sz="3200"/>
              <a:t> terms you need to know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4FE977-5360-9617-CE92-E635D55478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4" r="13985" b="13809"/>
          <a:stretch/>
        </p:blipFill>
        <p:spPr bwMode="auto">
          <a:xfrm>
            <a:off x="649445" y="1971673"/>
            <a:ext cx="3523550" cy="2955471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4C3A05A2-645E-11F1-B34B-6CBFCDF19BEB}"/>
              </a:ext>
            </a:extLst>
          </p:cNvPr>
          <p:cNvSpPr txBox="1"/>
          <p:nvPr/>
        </p:nvSpPr>
        <p:spPr>
          <a:xfrm>
            <a:off x="621825" y="1543852"/>
            <a:ext cx="3714750" cy="40011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2000" dirty="0"/>
              <a:t>Running the station in the park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328ABB9B-708D-35A9-DEBC-C5944DEB7497}"/>
              </a:ext>
            </a:extLst>
          </p:cNvPr>
          <p:cNvSpPr txBox="1"/>
          <p:nvPr/>
        </p:nvSpPr>
        <p:spPr>
          <a:xfrm>
            <a:off x="5355391" y="1530687"/>
            <a:ext cx="3456214" cy="40011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000"/>
              <a:t>Running a station anywhere</a:t>
            </a:r>
          </a:p>
        </p:txBody>
      </p:sp>
      <p:pic>
        <p:nvPicPr>
          <p:cNvPr id="11" name="Picture 10" descr="Planet-Hunters Discover Incredibly Rare Super-Earth – “One in a Million”">
            <a:extLst>
              <a:ext uri="{FF2B5EF4-FFF2-40B4-BE49-F238E27FC236}">
                <a16:creationId xmlns:a16="http://schemas.microsoft.com/office/drawing/2014/main" id="{027CA6B9-0297-20DD-9A5B-27E845E21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9" t="10804" r="19338" b="11795"/>
          <a:stretch/>
        </p:blipFill>
        <p:spPr bwMode="auto">
          <a:xfrm>
            <a:off x="4652367" y="1787858"/>
            <a:ext cx="4393247" cy="3282284"/>
          </a:xfrm>
          <a:prstGeom prst="rect">
            <a:avLst/>
          </a:prstGeom>
          <a:noFill/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581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mateur | Worksop Amateur Radio Society">
            <a:extLst>
              <a:ext uri="{FF2B5EF4-FFF2-40B4-BE49-F238E27FC236}">
                <a16:creationId xmlns:a16="http://schemas.microsoft.com/office/drawing/2014/main" id="{68DD97BF-B1DE-321E-193D-431B9DEA1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5784" y="-1308859"/>
            <a:ext cx="1403800" cy="140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6686E39-A32E-1747-E939-C3E811FBF5AA}"/>
              </a:ext>
            </a:extLst>
          </p:cNvPr>
          <p:cNvSpPr>
            <a:spLocks noGrp="1"/>
          </p:cNvSpPr>
          <p:nvPr/>
        </p:nvSpPr>
        <p:spPr>
          <a:xfrm>
            <a:off x="2959783" y="176554"/>
            <a:ext cx="3036690" cy="4692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  <a:lvl6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6pPr>
            <a:lvl7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7pPr>
            <a:lvl8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8pPr>
            <a:lvl9pPr eaLnBrk="1" hangingPunct="1"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4000" dirty="0"/>
              <a:t>How Does it Work?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A997CF-F1CD-9B2E-ECC0-37A9DE018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237" y="1853677"/>
            <a:ext cx="2116054" cy="208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37A586F8-6EB9-7FD8-1DEE-893288B1CD66}"/>
              </a:ext>
            </a:extLst>
          </p:cNvPr>
          <p:cNvSpPr>
            <a:spLocks noGrp="1"/>
          </p:cNvSpPr>
          <p:nvPr/>
        </p:nvSpPr>
        <p:spPr>
          <a:xfrm>
            <a:off x="751714" y="1777777"/>
            <a:ext cx="3189665" cy="96877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2000" dirty="0"/>
              <a:t>Follow the law</a:t>
            </a:r>
          </a:p>
          <a:p>
            <a:r>
              <a:rPr lang="en-US" sz="2000" dirty="0"/>
              <a:t>Follow the DX Code of Conduct</a:t>
            </a:r>
          </a:p>
          <a:p>
            <a:r>
              <a:rPr lang="en-US" sz="2000" dirty="0"/>
              <a:t>Follow the Golden Rule – Leave no trace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5149F674-77CB-CF0D-5E2B-7F1F075682D3}"/>
              </a:ext>
            </a:extLst>
          </p:cNvPr>
          <p:cNvSpPr txBox="1"/>
          <p:nvPr/>
        </p:nvSpPr>
        <p:spPr>
          <a:xfrm>
            <a:off x="769995" y="977935"/>
            <a:ext cx="7604009" cy="58477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3200" dirty="0"/>
              <a:t>Good news: The rules are few and simple!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31248107-71D9-D550-FB39-7615AA7320F4}"/>
              </a:ext>
            </a:extLst>
          </p:cNvPr>
          <p:cNvSpPr txBox="1">
            <a:spLocks/>
          </p:cNvSpPr>
          <p:nvPr/>
        </p:nvSpPr>
        <p:spPr>
          <a:xfrm>
            <a:off x="2831274" y="4229807"/>
            <a:ext cx="4520052" cy="96877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t">
            <a:normAutofit fontScale="85000" lnSpcReduction="20000"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2000" dirty="0"/>
              <a:t>You must register at https://pota.app</a:t>
            </a:r>
          </a:p>
          <a:p>
            <a:r>
              <a:rPr lang="en-US" sz="2000" dirty="0"/>
              <a:t>You and your equipment must be in the park</a:t>
            </a:r>
            <a:endParaRPr lang="en-US" sz="2000" dirty="0">
              <a:cs typeface="Arial"/>
            </a:endParaRPr>
          </a:p>
          <a:p>
            <a:r>
              <a:rPr lang="en-US" sz="2000" dirty="0"/>
              <a:t>You need to submit ADIF logs after the activation is over</a:t>
            </a:r>
            <a:endParaRPr lang="en-US" sz="2000" dirty="0">
              <a:cs typeface="Arial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A5BBB21C-2DF2-0FFD-840B-9488BF4736C1}"/>
              </a:ext>
            </a:extLst>
          </p:cNvPr>
          <p:cNvSpPr txBox="1"/>
          <p:nvPr/>
        </p:nvSpPr>
        <p:spPr>
          <a:xfrm>
            <a:off x="1088257" y="3280432"/>
            <a:ext cx="3084522" cy="83099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2400"/>
              <a:t>And if you’re an Activator:</a:t>
            </a:r>
          </a:p>
        </p:txBody>
      </p:sp>
    </p:spTree>
    <p:extLst>
      <p:ext uri="{BB962C8B-B14F-4D97-AF65-F5344CB8AC3E}">
        <p14:creationId xmlns:p14="http://schemas.microsoft.com/office/powerpoint/2010/main" val="23477616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31</TotalTime>
  <Words>493</Words>
  <Application>Microsoft Macintosh PowerPoint</Application>
  <PresentationFormat>Overhead</PresentationFormat>
  <Paragraphs>64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Algerian</vt:lpstr>
      <vt:lpstr>Arial</vt:lpstr>
      <vt:lpstr>Calibri</vt:lpstr>
      <vt:lpstr>Calibri Light</vt:lpstr>
      <vt:lpstr>Office Theme</vt:lpstr>
      <vt:lpstr>POTA</vt:lpstr>
      <vt:lpstr>PowerPoint Presentation</vt:lpstr>
      <vt:lpstr>Why would you want to do this?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POTA</dc:title>
  <dc:creator>Microsoft Office User</dc:creator>
  <cp:lastModifiedBy>Microsoft Office User</cp:lastModifiedBy>
  <cp:revision>1</cp:revision>
  <dcterms:created xsi:type="dcterms:W3CDTF">2024-01-08T19:02:01Z</dcterms:created>
  <dcterms:modified xsi:type="dcterms:W3CDTF">2024-01-08T19:33:50Z</dcterms:modified>
</cp:coreProperties>
</file>